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4"/>
  </p:notesMasterIdLst>
  <p:handoutMasterIdLst>
    <p:handoutMasterId r:id="rId65"/>
  </p:handoutMasterIdLst>
  <p:sldIdLst>
    <p:sldId id="256" r:id="rId5"/>
    <p:sldId id="307" r:id="rId6"/>
    <p:sldId id="273" r:id="rId7"/>
    <p:sldId id="308" r:id="rId8"/>
    <p:sldId id="265" r:id="rId9"/>
    <p:sldId id="361" r:id="rId10"/>
    <p:sldId id="359" r:id="rId11"/>
    <p:sldId id="360" r:id="rId12"/>
    <p:sldId id="334" r:id="rId13"/>
    <p:sldId id="335" r:id="rId14"/>
    <p:sldId id="362" r:id="rId15"/>
    <p:sldId id="313" r:id="rId16"/>
    <p:sldId id="294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271" r:id="rId29"/>
    <p:sldId id="348" r:id="rId30"/>
    <p:sldId id="347" r:id="rId31"/>
    <p:sldId id="351" r:id="rId32"/>
    <p:sldId id="352" r:id="rId33"/>
    <p:sldId id="354" r:id="rId34"/>
    <p:sldId id="281" r:id="rId35"/>
    <p:sldId id="350" r:id="rId36"/>
    <p:sldId id="318" r:id="rId37"/>
    <p:sldId id="355" r:id="rId38"/>
    <p:sldId id="356" r:id="rId39"/>
    <p:sldId id="358" r:id="rId40"/>
    <p:sldId id="328" r:id="rId41"/>
    <p:sldId id="330" r:id="rId42"/>
    <p:sldId id="364" r:id="rId43"/>
    <p:sldId id="363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72" r:id="rId52"/>
    <p:sldId id="373" r:id="rId53"/>
    <p:sldId id="376" r:id="rId54"/>
    <p:sldId id="374" r:id="rId55"/>
    <p:sldId id="375" r:id="rId56"/>
    <p:sldId id="377" r:id="rId57"/>
    <p:sldId id="378" r:id="rId58"/>
    <p:sldId id="381" r:id="rId59"/>
    <p:sldId id="382" r:id="rId60"/>
    <p:sldId id="383" r:id="rId61"/>
    <p:sldId id="384" r:id="rId62"/>
    <p:sldId id="385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427" autoAdjust="0"/>
  </p:normalViewPr>
  <p:slideViewPr>
    <p:cSldViewPr>
      <p:cViewPr varScale="1">
        <p:scale>
          <a:sx n="96" d="100"/>
          <a:sy n="96" d="100"/>
        </p:scale>
        <p:origin x="1068" y="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B80813-51A2-4B77-8B4C-A188DCA4FD8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4B2BF2-CE7D-460C-905C-F4C891AAB532}">
      <dgm:prSet/>
      <dgm:spPr/>
      <dgm:t>
        <a:bodyPr/>
        <a:lstStyle/>
        <a:p>
          <a:r>
            <a:rPr lang="fr-FR"/>
            <a:t>Le chapitre 2 livre présente des techniques pour : </a:t>
          </a:r>
          <a:endParaRPr lang="en-US"/>
        </a:p>
      </dgm:t>
    </dgm:pt>
    <dgm:pt modelId="{1B7DA7AC-6678-4E8F-9ED3-8B263C08D773}" type="parTrans" cxnId="{C547D756-FD76-4BF7-AABF-41D2766CDDB3}">
      <dgm:prSet/>
      <dgm:spPr/>
      <dgm:t>
        <a:bodyPr/>
        <a:lstStyle/>
        <a:p>
          <a:endParaRPr lang="en-US"/>
        </a:p>
      </dgm:t>
    </dgm:pt>
    <dgm:pt modelId="{15B0B285-F532-4043-A8EC-7F2D8B31F232}" type="sibTrans" cxnId="{C547D756-FD76-4BF7-AABF-41D2766CDDB3}">
      <dgm:prSet/>
      <dgm:spPr/>
      <dgm:t>
        <a:bodyPr/>
        <a:lstStyle/>
        <a:p>
          <a:endParaRPr lang="en-US"/>
        </a:p>
      </dgm:t>
    </dgm:pt>
    <dgm:pt modelId="{1A603709-EC2F-4DF2-91E1-DAADE3BC6BEF}">
      <dgm:prSet/>
      <dgm:spPr/>
      <dgm:t>
        <a:bodyPr/>
        <a:lstStyle/>
        <a:p>
          <a:r>
            <a:rPr lang="fr-FR"/>
            <a:t>Conduire les interviews avec les experts du domaine</a:t>
          </a:r>
          <a:endParaRPr lang="en-US"/>
        </a:p>
      </dgm:t>
    </dgm:pt>
    <dgm:pt modelId="{2BFD3A50-9D52-4D68-9688-AEA20A56B5D6}" type="parTrans" cxnId="{E45B3D93-A3C9-40E4-B9B7-8DBA971ECA31}">
      <dgm:prSet/>
      <dgm:spPr/>
      <dgm:t>
        <a:bodyPr/>
        <a:lstStyle/>
        <a:p>
          <a:endParaRPr lang="en-US"/>
        </a:p>
      </dgm:t>
    </dgm:pt>
    <dgm:pt modelId="{92528C78-6651-45C8-A95F-364821619A1C}" type="sibTrans" cxnId="{E45B3D93-A3C9-40E4-B9B7-8DBA971ECA31}">
      <dgm:prSet/>
      <dgm:spPr/>
      <dgm:t>
        <a:bodyPr/>
        <a:lstStyle/>
        <a:p>
          <a:endParaRPr lang="en-US"/>
        </a:p>
      </dgm:t>
    </dgm:pt>
    <dgm:pt modelId="{023FC87C-1A82-4877-8597-DF8E11E99B3D}">
      <dgm:prSet/>
      <dgm:spPr/>
      <dgm:t>
        <a:bodyPr/>
        <a:lstStyle/>
        <a:p>
          <a:r>
            <a:rPr lang="fr-FR"/>
            <a:t>Documenter la connaissance accumulée</a:t>
          </a:r>
          <a:endParaRPr lang="en-US"/>
        </a:p>
      </dgm:t>
    </dgm:pt>
    <dgm:pt modelId="{B615000D-7E75-49D8-96DB-7334993CE08B}" type="parTrans" cxnId="{3027DC47-FEEB-4C18-89D4-3C4581D6A1C2}">
      <dgm:prSet/>
      <dgm:spPr/>
      <dgm:t>
        <a:bodyPr/>
        <a:lstStyle/>
        <a:p>
          <a:endParaRPr lang="en-US"/>
        </a:p>
      </dgm:t>
    </dgm:pt>
    <dgm:pt modelId="{90A8C108-E5EE-4810-B991-ABE25F64EDD0}" type="sibTrans" cxnId="{3027DC47-FEEB-4C18-89D4-3C4581D6A1C2}">
      <dgm:prSet/>
      <dgm:spPr/>
      <dgm:t>
        <a:bodyPr/>
        <a:lstStyle/>
        <a:p>
          <a:endParaRPr lang="en-US"/>
        </a:p>
      </dgm:t>
    </dgm:pt>
    <dgm:pt modelId="{9FCEE8F2-BDE3-49A8-9DFF-16180FBDE21F}">
      <dgm:prSet/>
      <dgm:spPr/>
      <dgm:t>
        <a:bodyPr/>
        <a:lstStyle/>
        <a:p>
          <a:r>
            <a:rPr lang="fr-FR"/>
            <a:t>Identifier les dépendances externes</a:t>
          </a:r>
          <a:endParaRPr lang="en-US"/>
        </a:p>
      </dgm:t>
    </dgm:pt>
    <dgm:pt modelId="{C5BC01B7-7217-49AD-8321-7024F031F017}" type="parTrans" cxnId="{E49611AA-1664-4D00-8578-D88947FA15FB}">
      <dgm:prSet/>
      <dgm:spPr/>
      <dgm:t>
        <a:bodyPr/>
        <a:lstStyle/>
        <a:p>
          <a:endParaRPr lang="en-US"/>
        </a:p>
      </dgm:t>
    </dgm:pt>
    <dgm:pt modelId="{20775FAF-7514-4A60-8CF3-C693926911D8}" type="sibTrans" cxnId="{E49611AA-1664-4D00-8578-D88947FA15FB}">
      <dgm:prSet/>
      <dgm:spPr/>
      <dgm:t>
        <a:bodyPr/>
        <a:lstStyle/>
        <a:p>
          <a:endParaRPr lang="en-US"/>
        </a:p>
      </dgm:t>
    </dgm:pt>
    <dgm:pt modelId="{9A096CCC-1087-4E31-940B-D243E8F31336}">
      <dgm:prSet/>
      <dgm:spPr/>
      <dgm:t>
        <a:bodyPr/>
        <a:lstStyle/>
        <a:p>
          <a:r>
            <a:rPr lang="fr-FR"/>
            <a:t>Représenter les contraintes</a:t>
          </a:r>
          <a:endParaRPr lang="en-US"/>
        </a:p>
      </dgm:t>
    </dgm:pt>
    <dgm:pt modelId="{5EB86577-C8C8-41AC-A6B2-74D1E941CF70}" type="parTrans" cxnId="{351EB1CB-A14C-46AC-80A4-524994424F5C}">
      <dgm:prSet/>
      <dgm:spPr/>
      <dgm:t>
        <a:bodyPr/>
        <a:lstStyle/>
        <a:p>
          <a:endParaRPr lang="en-US"/>
        </a:p>
      </dgm:t>
    </dgm:pt>
    <dgm:pt modelId="{D152EE77-819F-4E7F-89F7-D9D744E3EAC6}" type="sibTrans" cxnId="{351EB1CB-A14C-46AC-80A4-524994424F5C}">
      <dgm:prSet/>
      <dgm:spPr/>
      <dgm:t>
        <a:bodyPr/>
        <a:lstStyle/>
        <a:p>
          <a:endParaRPr lang="en-US"/>
        </a:p>
      </dgm:t>
    </dgm:pt>
    <dgm:pt modelId="{67F108E7-FB92-4E7E-81D5-6531A1B9DDCC}">
      <dgm:prSet/>
      <dgm:spPr/>
      <dgm:t>
        <a:bodyPr/>
        <a:lstStyle/>
        <a:p>
          <a:r>
            <a:rPr lang="fr-FR" dirty="0"/>
            <a:t>Ebaucher un workflow métier</a:t>
          </a:r>
          <a:endParaRPr lang="en-US" dirty="0"/>
        </a:p>
      </dgm:t>
    </dgm:pt>
    <dgm:pt modelId="{8ADA06D1-7A7A-44FE-8DF5-C50ACFCC343D}" type="parTrans" cxnId="{0E2A61AF-D9E6-43A8-93D9-B4E31A0D9ADE}">
      <dgm:prSet/>
      <dgm:spPr/>
      <dgm:t>
        <a:bodyPr/>
        <a:lstStyle/>
        <a:p>
          <a:endParaRPr lang="en-US"/>
        </a:p>
      </dgm:t>
    </dgm:pt>
    <dgm:pt modelId="{EA635082-BADF-41B8-AB86-EFCF7B2C0427}" type="sibTrans" cxnId="{0E2A61AF-D9E6-43A8-93D9-B4E31A0D9ADE}">
      <dgm:prSet/>
      <dgm:spPr/>
      <dgm:t>
        <a:bodyPr/>
        <a:lstStyle/>
        <a:p>
          <a:endParaRPr lang="en-US"/>
        </a:p>
      </dgm:t>
    </dgm:pt>
    <dgm:pt modelId="{B4648B16-02AC-4F2E-9693-C22894C49C60}">
      <dgm:prSet/>
      <dgm:spPr/>
      <dgm:t>
        <a:bodyPr/>
        <a:lstStyle/>
        <a:p>
          <a:r>
            <a:rPr lang="fr-FR"/>
            <a:t>Capturer la complexité d’un domaine métier</a:t>
          </a:r>
          <a:endParaRPr lang="en-US"/>
        </a:p>
      </dgm:t>
    </dgm:pt>
    <dgm:pt modelId="{8ED83ED4-DA76-4ABC-9D24-009E5828DBFE}" type="parTrans" cxnId="{537F042F-EA2C-4467-A02D-031AE914F4B5}">
      <dgm:prSet/>
      <dgm:spPr/>
      <dgm:t>
        <a:bodyPr/>
        <a:lstStyle/>
        <a:p>
          <a:endParaRPr lang="en-US"/>
        </a:p>
      </dgm:t>
    </dgm:pt>
    <dgm:pt modelId="{172A55C1-F2F9-476C-97CB-AB2597DD6B4D}" type="sibTrans" cxnId="{537F042F-EA2C-4467-A02D-031AE914F4B5}">
      <dgm:prSet/>
      <dgm:spPr/>
      <dgm:t>
        <a:bodyPr/>
        <a:lstStyle/>
        <a:p>
          <a:endParaRPr lang="en-US"/>
        </a:p>
      </dgm:t>
    </dgm:pt>
    <dgm:pt modelId="{F1932DB4-5AE5-437A-A868-69FF4AE4FC2D}" type="pres">
      <dgm:prSet presAssocID="{B7B80813-51A2-4B77-8B4C-A188DCA4FD81}" presName="linear" presStyleCnt="0">
        <dgm:presLayoutVars>
          <dgm:dir/>
          <dgm:animLvl val="lvl"/>
          <dgm:resizeHandles val="exact"/>
        </dgm:presLayoutVars>
      </dgm:prSet>
      <dgm:spPr/>
    </dgm:pt>
    <dgm:pt modelId="{CD2EBABD-F6E4-41F2-BDDB-E55F7CEC8F75}" type="pres">
      <dgm:prSet presAssocID="{D84B2BF2-CE7D-460C-905C-F4C891AAB532}" presName="parentLin" presStyleCnt="0"/>
      <dgm:spPr/>
    </dgm:pt>
    <dgm:pt modelId="{80083AF3-B7BC-4254-B2A0-5AA904C5F6A5}" type="pres">
      <dgm:prSet presAssocID="{D84B2BF2-CE7D-460C-905C-F4C891AAB532}" presName="parentLeftMargin" presStyleLbl="node1" presStyleIdx="0" presStyleCnt="2"/>
      <dgm:spPr/>
    </dgm:pt>
    <dgm:pt modelId="{F830A0CF-19D7-4B3D-AFD8-8B1869DE6602}" type="pres">
      <dgm:prSet presAssocID="{D84B2BF2-CE7D-460C-905C-F4C891AAB53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71D3BE8-5C73-45DA-B676-27706BFDBDC1}" type="pres">
      <dgm:prSet presAssocID="{D84B2BF2-CE7D-460C-905C-F4C891AAB532}" presName="negativeSpace" presStyleCnt="0"/>
      <dgm:spPr/>
    </dgm:pt>
    <dgm:pt modelId="{7E939A05-2DA8-4CA0-8E51-33E0AA8988D0}" type="pres">
      <dgm:prSet presAssocID="{D84B2BF2-CE7D-460C-905C-F4C891AAB532}" presName="childText" presStyleLbl="conFgAcc1" presStyleIdx="0" presStyleCnt="2">
        <dgm:presLayoutVars>
          <dgm:bulletEnabled val="1"/>
        </dgm:presLayoutVars>
      </dgm:prSet>
      <dgm:spPr/>
    </dgm:pt>
    <dgm:pt modelId="{2C818E24-3447-48FA-87AE-E2DA3659AAB5}" type="pres">
      <dgm:prSet presAssocID="{15B0B285-F532-4043-A8EC-7F2D8B31F232}" presName="spaceBetweenRectangles" presStyleCnt="0"/>
      <dgm:spPr/>
    </dgm:pt>
    <dgm:pt modelId="{2FBFABD0-1032-4C4F-83A0-DBF508BF7AF3}" type="pres">
      <dgm:prSet presAssocID="{B4648B16-02AC-4F2E-9693-C22894C49C60}" presName="parentLin" presStyleCnt="0"/>
      <dgm:spPr/>
    </dgm:pt>
    <dgm:pt modelId="{557762E3-A69C-4DC0-8E1F-184615D8DA1B}" type="pres">
      <dgm:prSet presAssocID="{B4648B16-02AC-4F2E-9693-C22894C49C60}" presName="parentLeftMargin" presStyleLbl="node1" presStyleIdx="0" presStyleCnt="2"/>
      <dgm:spPr/>
    </dgm:pt>
    <dgm:pt modelId="{FDDD5465-C898-4392-8367-9BD5B9DE4270}" type="pres">
      <dgm:prSet presAssocID="{B4648B16-02AC-4F2E-9693-C22894C49C6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FE6F43F-EB5B-4BF0-9507-25CEAC4914BF}" type="pres">
      <dgm:prSet presAssocID="{B4648B16-02AC-4F2E-9693-C22894C49C60}" presName="negativeSpace" presStyleCnt="0"/>
      <dgm:spPr/>
    </dgm:pt>
    <dgm:pt modelId="{93DAA08B-1BF9-4CBB-AEB2-2D31B2585215}" type="pres">
      <dgm:prSet presAssocID="{B4648B16-02AC-4F2E-9693-C22894C49C6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8A4C31D-0203-432B-BE4D-6A6791C14B3B}" type="presOf" srcId="{67F108E7-FB92-4E7E-81D5-6531A1B9DDCC}" destId="{7E939A05-2DA8-4CA0-8E51-33E0AA8988D0}" srcOrd="0" destOrd="4" presId="urn:microsoft.com/office/officeart/2005/8/layout/list1"/>
    <dgm:cxn modelId="{537F042F-EA2C-4467-A02D-031AE914F4B5}" srcId="{B7B80813-51A2-4B77-8B4C-A188DCA4FD81}" destId="{B4648B16-02AC-4F2E-9693-C22894C49C60}" srcOrd="1" destOrd="0" parTransId="{8ED83ED4-DA76-4ABC-9D24-009E5828DBFE}" sibTransId="{172A55C1-F2F9-476C-97CB-AB2597DD6B4D}"/>
    <dgm:cxn modelId="{7CC94D34-E8E5-4881-A83E-4D34B294BDB2}" type="presOf" srcId="{B4648B16-02AC-4F2E-9693-C22894C49C60}" destId="{FDDD5465-C898-4392-8367-9BD5B9DE4270}" srcOrd="1" destOrd="0" presId="urn:microsoft.com/office/officeart/2005/8/layout/list1"/>
    <dgm:cxn modelId="{3027DC47-FEEB-4C18-89D4-3C4581D6A1C2}" srcId="{D84B2BF2-CE7D-460C-905C-F4C891AAB532}" destId="{023FC87C-1A82-4877-8597-DF8E11E99B3D}" srcOrd="1" destOrd="0" parTransId="{B615000D-7E75-49D8-96DB-7334993CE08B}" sibTransId="{90A8C108-E5EE-4810-B991-ABE25F64EDD0}"/>
    <dgm:cxn modelId="{DA1FCD6A-743D-46EF-BA75-DF5252703B45}" type="presOf" srcId="{023FC87C-1A82-4877-8597-DF8E11E99B3D}" destId="{7E939A05-2DA8-4CA0-8E51-33E0AA8988D0}" srcOrd="0" destOrd="1" presId="urn:microsoft.com/office/officeart/2005/8/layout/list1"/>
    <dgm:cxn modelId="{F7F24274-4808-4722-A9A7-AF60EF3837CE}" type="presOf" srcId="{1A603709-EC2F-4DF2-91E1-DAADE3BC6BEF}" destId="{7E939A05-2DA8-4CA0-8E51-33E0AA8988D0}" srcOrd="0" destOrd="0" presId="urn:microsoft.com/office/officeart/2005/8/layout/list1"/>
    <dgm:cxn modelId="{C547D756-FD76-4BF7-AABF-41D2766CDDB3}" srcId="{B7B80813-51A2-4B77-8B4C-A188DCA4FD81}" destId="{D84B2BF2-CE7D-460C-905C-F4C891AAB532}" srcOrd="0" destOrd="0" parTransId="{1B7DA7AC-6678-4E8F-9ED3-8B263C08D773}" sibTransId="{15B0B285-F532-4043-A8EC-7F2D8B31F232}"/>
    <dgm:cxn modelId="{7D568C82-787D-4CF7-9F62-FFE020437A7D}" type="presOf" srcId="{9A096CCC-1087-4E31-940B-D243E8F31336}" destId="{7E939A05-2DA8-4CA0-8E51-33E0AA8988D0}" srcOrd="0" destOrd="3" presId="urn:microsoft.com/office/officeart/2005/8/layout/list1"/>
    <dgm:cxn modelId="{11B73891-BF32-4DEF-B035-99666404C2D0}" type="presOf" srcId="{B4648B16-02AC-4F2E-9693-C22894C49C60}" destId="{557762E3-A69C-4DC0-8E1F-184615D8DA1B}" srcOrd="0" destOrd="0" presId="urn:microsoft.com/office/officeart/2005/8/layout/list1"/>
    <dgm:cxn modelId="{E45B3D93-A3C9-40E4-B9B7-8DBA971ECA31}" srcId="{D84B2BF2-CE7D-460C-905C-F4C891AAB532}" destId="{1A603709-EC2F-4DF2-91E1-DAADE3BC6BEF}" srcOrd="0" destOrd="0" parTransId="{2BFD3A50-9D52-4D68-9688-AEA20A56B5D6}" sibTransId="{92528C78-6651-45C8-A95F-364821619A1C}"/>
    <dgm:cxn modelId="{E49611AA-1664-4D00-8578-D88947FA15FB}" srcId="{D84B2BF2-CE7D-460C-905C-F4C891AAB532}" destId="{9FCEE8F2-BDE3-49A8-9DFF-16180FBDE21F}" srcOrd="2" destOrd="0" parTransId="{C5BC01B7-7217-49AD-8321-7024F031F017}" sibTransId="{20775FAF-7514-4A60-8CF3-C693926911D8}"/>
    <dgm:cxn modelId="{0E2A61AF-D9E6-43A8-93D9-B4E31A0D9ADE}" srcId="{D84B2BF2-CE7D-460C-905C-F4C891AAB532}" destId="{67F108E7-FB92-4E7E-81D5-6531A1B9DDCC}" srcOrd="4" destOrd="0" parTransId="{8ADA06D1-7A7A-44FE-8DF5-C50ACFCC343D}" sibTransId="{EA635082-BADF-41B8-AB86-EFCF7B2C0427}"/>
    <dgm:cxn modelId="{80C356B4-75A3-464D-895F-309C19933C94}" type="presOf" srcId="{D84B2BF2-CE7D-460C-905C-F4C891AAB532}" destId="{F830A0CF-19D7-4B3D-AFD8-8B1869DE6602}" srcOrd="1" destOrd="0" presId="urn:microsoft.com/office/officeart/2005/8/layout/list1"/>
    <dgm:cxn modelId="{5E93C6B8-9F7B-4928-92B8-41AFE7C236F1}" type="presOf" srcId="{9FCEE8F2-BDE3-49A8-9DFF-16180FBDE21F}" destId="{7E939A05-2DA8-4CA0-8E51-33E0AA8988D0}" srcOrd="0" destOrd="2" presId="urn:microsoft.com/office/officeart/2005/8/layout/list1"/>
    <dgm:cxn modelId="{351EB1CB-A14C-46AC-80A4-524994424F5C}" srcId="{D84B2BF2-CE7D-460C-905C-F4C891AAB532}" destId="{9A096CCC-1087-4E31-940B-D243E8F31336}" srcOrd="3" destOrd="0" parTransId="{5EB86577-C8C8-41AC-A6B2-74D1E941CF70}" sibTransId="{D152EE77-819F-4E7F-89F7-D9D744E3EAC6}"/>
    <dgm:cxn modelId="{A1BDCFE0-256C-48B7-86E6-F0FCB6513BB4}" type="presOf" srcId="{D84B2BF2-CE7D-460C-905C-F4C891AAB532}" destId="{80083AF3-B7BC-4254-B2A0-5AA904C5F6A5}" srcOrd="0" destOrd="0" presId="urn:microsoft.com/office/officeart/2005/8/layout/list1"/>
    <dgm:cxn modelId="{E4B313E3-D1FE-4605-95AE-D21F80BA0C38}" type="presOf" srcId="{B7B80813-51A2-4B77-8B4C-A188DCA4FD81}" destId="{F1932DB4-5AE5-437A-A868-69FF4AE4FC2D}" srcOrd="0" destOrd="0" presId="urn:microsoft.com/office/officeart/2005/8/layout/list1"/>
    <dgm:cxn modelId="{7F269820-F3B3-4337-A285-D433543EAEE4}" type="presParOf" srcId="{F1932DB4-5AE5-437A-A868-69FF4AE4FC2D}" destId="{CD2EBABD-F6E4-41F2-BDDB-E55F7CEC8F75}" srcOrd="0" destOrd="0" presId="urn:microsoft.com/office/officeart/2005/8/layout/list1"/>
    <dgm:cxn modelId="{204E8EFB-938B-4FA0-9D09-2DAC7C647BA0}" type="presParOf" srcId="{CD2EBABD-F6E4-41F2-BDDB-E55F7CEC8F75}" destId="{80083AF3-B7BC-4254-B2A0-5AA904C5F6A5}" srcOrd="0" destOrd="0" presId="urn:microsoft.com/office/officeart/2005/8/layout/list1"/>
    <dgm:cxn modelId="{D1E40059-348E-46D4-8D81-E6186E924C09}" type="presParOf" srcId="{CD2EBABD-F6E4-41F2-BDDB-E55F7CEC8F75}" destId="{F830A0CF-19D7-4B3D-AFD8-8B1869DE6602}" srcOrd="1" destOrd="0" presId="urn:microsoft.com/office/officeart/2005/8/layout/list1"/>
    <dgm:cxn modelId="{4F6A8BB1-A0CD-48AC-B6A4-089D846D4461}" type="presParOf" srcId="{F1932DB4-5AE5-437A-A868-69FF4AE4FC2D}" destId="{171D3BE8-5C73-45DA-B676-27706BFDBDC1}" srcOrd="1" destOrd="0" presId="urn:microsoft.com/office/officeart/2005/8/layout/list1"/>
    <dgm:cxn modelId="{248B1631-D7ED-4DED-A68B-2CBC218B66AA}" type="presParOf" srcId="{F1932DB4-5AE5-437A-A868-69FF4AE4FC2D}" destId="{7E939A05-2DA8-4CA0-8E51-33E0AA8988D0}" srcOrd="2" destOrd="0" presId="urn:microsoft.com/office/officeart/2005/8/layout/list1"/>
    <dgm:cxn modelId="{68CAFBFE-F062-4BB7-B48E-03482C307618}" type="presParOf" srcId="{F1932DB4-5AE5-437A-A868-69FF4AE4FC2D}" destId="{2C818E24-3447-48FA-87AE-E2DA3659AAB5}" srcOrd="3" destOrd="0" presId="urn:microsoft.com/office/officeart/2005/8/layout/list1"/>
    <dgm:cxn modelId="{C38F7572-A571-4591-B4F1-6661F5460E72}" type="presParOf" srcId="{F1932DB4-5AE5-437A-A868-69FF4AE4FC2D}" destId="{2FBFABD0-1032-4C4F-83A0-DBF508BF7AF3}" srcOrd="4" destOrd="0" presId="urn:microsoft.com/office/officeart/2005/8/layout/list1"/>
    <dgm:cxn modelId="{9C92D51C-B74D-4D84-BDA2-8B9E7729F2D0}" type="presParOf" srcId="{2FBFABD0-1032-4C4F-83A0-DBF508BF7AF3}" destId="{557762E3-A69C-4DC0-8E1F-184615D8DA1B}" srcOrd="0" destOrd="0" presId="urn:microsoft.com/office/officeart/2005/8/layout/list1"/>
    <dgm:cxn modelId="{85F372D4-0302-4287-8007-F38C69EC05C8}" type="presParOf" srcId="{2FBFABD0-1032-4C4F-83A0-DBF508BF7AF3}" destId="{FDDD5465-C898-4392-8367-9BD5B9DE4270}" srcOrd="1" destOrd="0" presId="urn:microsoft.com/office/officeart/2005/8/layout/list1"/>
    <dgm:cxn modelId="{855CA697-58F8-4F52-9AC0-55389814EF10}" type="presParOf" srcId="{F1932DB4-5AE5-437A-A868-69FF4AE4FC2D}" destId="{6FE6F43F-EB5B-4BF0-9507-25CEAC4914BF}" srcOrd="5" destOrd="0" presId="urn:microsoft.com/office/officeart/2005/8/layout/list1"/>
    <dgm:cxn modelId="{BEAFBEB8-D290-4F62-97C2-292E4282A781}" type="presParOf" srcId="{F1932DB4-5AE5-437A-A868-69FF4AE4FC2D}" destId="{93DAA08B-1BF9-4CBB-AEB2-2D31B258521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939A05-2DA8-4CA0-8E51-33E0AA8988D0}">
      <dsp:nvSpPr>
        <dsp:cNvPr id="0" name=""/>
        <dsp:cNvSpPr/>
      </dsp:nvSpPr>
      <dsp:spPr>
        <a:xfrm>
          <a:off x="0" y="394299"/>
          <a:ext cx="10871200" cy="2784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726" tIns="541528" rIns="843726" bIns="184912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/>
            <a:t>Conduire les interviews avec les experts du domaine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/>
            <a:t>Documenter la connaissance accumulée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/>
            <a:t>Identifier les dépendances externes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/>
            <a:t>Représenter les contraintes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600" kern="1200" dirty="0"/>
            <a:t>Ebaucher un workflow métier</a:t>
          </a:r>
          <a:endParaRPr lang="en-US" sz="2600" kern="1200" dirty="0"/>
        </a:p>
      </dsp:txBody>
      <dsp:txXfrm>
        <a:off x="0" y="394299"/>
        <a:ext cx="10871200" cy="2784600"/>
      </dsp:txXfrm>
    </dsp:sp>
    <dsp:sp modelId="{F830A0CF-19D7-4B3D-AFD8-8B1869DE6602}">
      <dsp:nvSpPr>
        <dsp:cNvPr id="0" name=""/>
        <dsp:cNvSpPr/>
      </dsp:nvSpPr>
      <dsp:spPr>
        <a:xfrm>
          <a:off x="543560" y="10539"/>
          <a:ext cx="760984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634" tIns="0" rIns="287634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Le chapitre 2 livre présente des techniques pour : </a:t>
          </a:r>
          <a:endParaRPr lang="en-US" sz="2600" kern="1200"/>
        </a:p>
      </dsp:txBody>
      <dsp:txXfrm>
        <a:off x="581027" y="48006"/>
        <a:ext cx="7534906" cy="692586"/>
      </dsp:txXfrm>
    </dsp:sp>
    <dsp:sp modelId="{93DAA08B-1BF9-4CBB-AEB2-2D31B2585215}">
      <dsp:nvSpPr>
        <dsp:cNvPr id="0" name=""/>
        <dsp:cNvSpPr/>
      </dsp:nvSpPr>
      <dsp:spPr>
        <a:xfrm>
          <a:off x="0" y="3703060"/>
          <a:ext cx="10871200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DD5465-C898-4392-8367-9BD5B9DE4270}">
      <dsp:nvSpPr>
        <dsp:cNvPr id="0" name=""/>
        <dsp:cNvSpPr/>
      </dsp:nvSpPr>
      <dsp:spPr>
        <a:xfrm>
          <a:off x="543560" y="3319300"/>
          <a:ext cx="760984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634" tIns="0" rIns="287634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/>
            <a:t>Capturer la complexité d’un domaine métier</a:t>
          </a:r>
          <a:endParaRPr lang="en-US" sz="2600" kern="1200"/>
        </a:p>
      </dsp:txBody>
      <dsp:txXfrm>
        <a:off x="581027" y="3356767"/>
        <a:ext cx="7534906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1/18/2020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1/18/2020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 développeur agit souvent comme un interprète entre des non développeurs et la machine … et c’est la que les ennuis commencent.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27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Dans le monde réel les frontières ne sont pas claires; de par les choix que l’on fait elle doivent l’être dans la solution que l’on propose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9969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 programme est vu comme une fonction composé de d’autres fonctions, elles mêmes composés d’autres fonctions etc…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8366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 programme est vu comme une fonction composé de d’autres fonctions, elles mêmes composés d’autres fonctions etc…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2CF44-2B13-41B4-A334-1CDF534EEBBF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7061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fr-FR"/>
              <a:t>Cliquez et modifiez le titre</a:t>
            </a:r>
            <a:endParaRPr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kumimoji="0" lang="fr-FR"/>
              <a:pPr/>
              <a:t>18/01/2020</a:t>
            </a:fld>
            <a:endParaRPr kumimoji="0" lang="fr-FR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fr-FR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fr-FR" sz="1867" b="1">
                <a:solidFill>
                  <a:srgbClr val="FFFFFF"/>
                </a:solidFill>
              </a:rPr>
              <a:pPr algn="ctr"/>
              <a:t>‹#›</a:t>
            </a:fld>
            <a:endParaRPr kumimoji="0" lang="fr-FR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5836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fr-FR"/>
              <a:t>Cliquez et modifiez le titre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2"/>
            <a:ext cx="5181600" cy="4358165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399"/>
            <a:ext cx="5181600" cy="4358167"/>
          </a:xfrm>
        </p:spPr>
        <p:txBody>
          <a:bodyPr/>
          <a:lstStyle/>
          <a:p>
            <a:pPr lvl="0" eaLnBrk="1" latinLnBrk="0" hangingPunct="1"/>
            <a:r>
              <a:rPr lang="fr-FR"/>
              <a:t>Cliquez pour modifier les styles du texte du masque</a:t>
            </a:r>
          </a:p>
          <a:p>
            <a:pPr lvl="1" eaLnBrk="1" latinLnBrk="0" hangingPunct="1"/>
            <a:r>
              <a:rPr lang="fr-FR"/>
              <a:t>Deuxième niveau</a:t>
            </a:r>
          </a:p>
          <a:p>
            <a:pPr lvl="2" eaLnBrk="1" latinLnBrk="0" hangingPunct="1"/>
            <a:r>
              <a:rPr lang="fr-FR"/>
              <a:t>Troisième niveau</a:t>
            </a:r>
          </a:p>
          <a:p>
            <a:pPr lvl="3" eaLnBrk="1" latinLnBrk="0" hangingPunct="1"/>
            <a:r>
              <a:rPr lang="fr-FR"/>
              <a:t>Quatrième niveau</a:t>
            </a:r>
          </a:p>
          <a:p>
            <a:pPr lvl="4" eaLnBrk="1" latinLnBrk="0" hangingPunct="1"/>
            <a:r>
              <a:rPr lang="fr-FR"/>
              <a:t>Cinquième niveau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rPr kumimoji="0" lang="fr-FR"/>
              <a:pPr/>
              <a:t>18/01/2020</a:t>
            </a:fld>
            <a:endParaRPr kumimoji="0"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kumimoji="0" lang="fr-FR" sz="1867" b="1">
                <a:solidFill>
                  <a:srgbClr val="FFFFFF"/>
                </a:solidFill>
              </a:rPr>
              <a:pPr algn="ctr"/>
              <a:t>‹#›</a:t>
            </a:fld>
            <a:endParaRPr kumimoji="0" lang="fr-FR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fr-FR"/>
          </a:p>
        </p:txBody>
      </p:sp>
    </p:spTree>
    <p:extLst>
      <p:ext uri="{BB962C8B-B14F-4D97-AF65-F5344CB8AC3E}">
        <p14:creationId xmlns:p14="http://schemas.microsoft.com/office/powerpoint/2010/main" val="4211026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1/18/2020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sharpforfunandprofit.com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npub.com/introducing_eventstormin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imihalcea" TargetMode="External"/><Relationship Id="rId2" Type="http://schemas.openxmlformats.org/officeDocument/2006/relationships/hyperlink" Target="mailto:ionut.mihalcea@effective-labs.fr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xebia.fr/2016/03/16/perennisez-votre-metier-avec-larchitecture-hexagonale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blog.cleancoder.com/uncle-bob/2012/08/13/the-clean-architecture.html" TargetMode="Externa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dungpa.github.io/fsharp-cheatsheet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xstate.js.org/viz/?gist=16c981f689f3dfb0bc8ecf7d32cd8dda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fr-FR/Meetup-NET-Toulouse/events/249147641/" TargetMode="External"/><Relationship Id="rId2" Type="http://schemas.openxmlformats.org/officeDocument/2006/relationships/hyperlink" Target="https://www.meetup.com/fr-FR/Meetup-NET-Toulouse/events/240203615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otnet/csharplang/milestone/15" TargetMode="External"/><Relationship Id="rId4" Type="http://schemas.openxmlformats.org/officeDocument/2006/relationships/hyperlink" Target="https://www.meetup.com/fr-FR/Meetup-NET-Toulouse/events/259247281/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pragprog.com/news/domain-modeling-made-functional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Domain Driven Design Made </a:t>
            </a:r>
            <a:r>
              <a:rPr lang="fr-FR" dirty="0" err="1"/>
              <a:t>Functional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Ionut Mihalcea – Effective </a:t>
            </a:r>
            <a:r>
              <a:rPr lang="fr-FR" dirty="0" err="1"/>
              <a:t>Labs</a:t>
            </a:r>
            <a:endParaRPr lang="fr-FR" dirty="0"/>
          </a:p>
          <a:p>
            <a:r>
              <a:rPr lang="fr-FR" dirty="0"/>
              <a:t>@</a:t>
            </a:r>
            <a:r>
              <a:rPr lang="fr-FR" dirty="0" err="1"/>
              <a:t>imihalcea</a:t>
            </a:r>
            <a:endParaRPr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5FF3228B-EC96-4253-A340-A008E15E1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240" y="188640"/>
            <a:ext cx="3591514" cy="359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84E8-50BE-4DFC-9A1E-A38547D9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L’auteur : Scott </a:t>
            </a:r>
            <a:r>
              <a:rPr lang="fr-FR" dirty="0" err="1"/>
              <a:t>Wlaschin</a:t>
            </a:r>
            <a:endParaRPr lang="fr-FR" dirty="0"/>
          </a:p>
        </p:txBody>
      </p:sp>
      <p:pic>
        <p:nvPicPr>
          <p:cNvPr id="6" name="Content Placeholder 5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F3A13F8A-5C95-4258-B0F3-9583BD6212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72" y="1850679"/>
            <a:ext cx="1008112" cy="100811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2A66B-3AF1-48DE-86EA-3686FDB78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51584" y="1864022"/>
            <a:ext cx="8208912" cy="4270375"/>
          </a:xfrm>
        </p:spPr>
        <p:txBody>
          <a:bodyPr/>
          <a:lstStyle/>
          <a:p>
            <a:r>
              <a:rPr lang="fr-FR" dirty="0"/>
              <a:t>Twitter : @</a:t>
            </a:r>
            <a:r>
              <a:rPr lang="fr-FR" dirty="0" err="1"/>
              <a:t>ScottWlaschin</a:t>
            </a:r>
            <a:endParaRPr lang="fr-FR" dirty="0"/>
          </a:p>
          <a:p>
            <a:r>
              <a:rPr lang="fr-FR" dirty="0"/>
              <a:t>Développeur, architecte, speaker (</a:t>
            </a:r>
            <a:r>
              <a:rPr lang="fr-FR" dirty="0" err="1"/>
              <a:t>NCrafts</a:t>
            </a:r>
            <a:r>
              <a:rPr lang="fr-FR" dirty="0"/>
              <a:t>, DDD Europe, NDC, F# Exchange…)</a:t>
            </a:r>
          </a:p>
          <a:p>
            <a:r>
              <a:rPr lang="fr-FR" dirty="0"/>
              <a:t>Très connu pour son travail de enseignement de F# notamment à travers du site : </a:t>
            </a:r>
            <a:r>
              <a:rPr lang="fr-FR" dirty="0">
                <a:hlinkClick r:id="rId3"/>
              </a:rPr>
              <a:t>https://fsharpforfunandprofit.com/</a:t>
            </a:r>
            <a:endParaRPr lang="fr-FR" dirty="0"/>
          </a:p>
          <a:p>
            <a:r>
              <a:rPr lang="fr-FR" dirty="0"/>
              <a:t>Il a une approche pragmatique et non-académique de la programmation fonctionnelle.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3350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at that is lying down and looking at the camera&#10;&#10;Description automatically generated">
            <a:extLst>
              <a:ext uri="{FF2B5EF4-FFF2-40B4-BE49-F238E27FC236}">
                <a16:creationId xmlns:a16="http://schemas.microsoft.com/office/drawing/2014/main" id="{B157995F-3E92-4173-AEEB-ADDD9D45D6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27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364580B-B24D-4448-B898-C13F15482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EBB63E-FF19-493F-9618-BFFB451D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64ADD-25ED-4ED5-BF87-5D8E37AC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619" y="365125"/>
            <a:ext cx="6284626" cy="1984785"/>
          </a:xfrm>
        </p:spPr>
        <p:txBody>
          <a:bodyPr anchor="b"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</a:rPr>
              <a:t>Domain Driven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0B4CF-9B45-4BA0-BDBE-CA6DA48E3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9619" y="2561303"/>
            <a:ext cx="6284626" cy="3210232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rgbClr val="FFFFFF"/>
                </a:solidFill>
                <a:sym typeface="Wingdings" panose="05000000000000000000" pitchFamily="2" charset="2"/>
              </a:rPr>
              <a:t>Introduction</a:t>
            </a:r>
          </a:p>
          <a:p>
            <a:pPr lvl="1"/>
            <a:r>
              <a:rPr lang="fr-FR" sz="2000" dirty="0">
                <a:solidFill>
                  <a:srgbClr val="FFFFFF"/>
                </a:solidFill>
                <a:sym typeface="Wingdings" panose="05000000000000000000" pitchFamily="2" charset="2"/>
              </a:rPr>
              <a:t>Une tentative de définition</a:t>
            </a:r>
          </a:p>
          <a:p>
            <a:pPr lvl="1"/>
            <a:r>
              <a:rPr lang="fr-FR" sz="2000" dirty="0">
                <a:solidFill>
                  <a:srgbClr val="FFFFFF"/>
                </a:solidFill>
                <a:sym typeface="Wingdings" panose="05000000000000000000" pitchFamily="2" charset="2"/>
              </a:rPr>
              <a:t>Pourquoi ?</a:t>
            </a:r>
          </a:p>
          <a:p>
            <a:pPr lvl="1"/>
            <a:r>
              <a:rPr lang="fr-FR" sz="2000" dirty="0">
                <a:solidFill>
                  <a:srgbClr val="FFFFFF"/>
                </a:solidFill>
                <a:sym typeface="Wingdings" panose="05000000000000000000" pitchFamily="2" charset="2"/>
              </a:rPr>
              <a:t>Démarche</a:t>
            </a:r>
          </a:p>
          <a:p>
            <a:pPr lvl="1"/>
            <a:r>
              <a:rPr lang="fr-FR" sz="2000" dirty="0">
                <a:solidFill>
                  <a:srgbClr val="FFFFFF"/>
                </a:solidFill>
                <a:sym typeface="Wingdings" panose="05000000000000000000" pitchFamily="2" charset="2"/>
              </a:rPr>
              <a:t>Quelques concepts</a:t>
            </a:r>
          </a:p>
          <a:p>
            <a:endParaRPr lang="fr-FR" dirty="0">
              <a:solidFill>
                <a:srgbClr val="FFFFFF"/>
              </a:solidFill>
            </a:endParaRPr>
          </a:p>
        </p:txBody>
      </p:sp>
      <p:pic>
        <p:nvPicPr>
          <p:cNvPr id="6" name="Picture 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F8224792-FA55-41BA-864E-D08A05A36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66" y="2636912"/>
            <a:ext cx="32289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40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52F332C-DD2D-4698-B9D2-BEE9454A8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937" y="671594"/>
            <a:ext cx="6586489" cy="5574223"/>
          </a:xfrm>
        </p:spPr>
        <p:txBody>
          <a:bodyPr>
            <a:normAutofit/>
          </a:bodyPr>
          <a:lstStyle/>
          <a:p>
            <a:r>
              <a:rPr lang="fr-FR" sz="2400" dirty="0"/>
              <a:t>Domain-</a:t>
            </a:r>
            <a:r>
              <a:rPr lang="fr-FR" sz="2400" dirty="0" err="1"/>
              <a:t>driven</a:t>
            </a:r>
            <a:r>
              <a:rPr lang="fr-FR" sz="2400" dirty="0"/>
              <a:t> design (DDD) une approche de développement logiciels correspondant a de </a:t>
            </a:r>
            <a:r>
              <a:rPr lang="fr-FR" sz="2400" b="1" dirty="0"/>
              <a:t>besoins métier complexes et évolutifs</a:t>
            </a:r>
            <a:r>
              <a:rPr lang="fr-FR" sz="2400" dirty="0"/>
              <a:t>.</a:t>
            </a:r>
          </a:p>
          <a:p>
            <a:endParaRPr lang="fr-FR" sz="2400" dirty="0"/>
          </a:p>
          <a:p>
            <a:r>
              <a:rPr lang="fr-FR" sz="2400" dirty="0"/>
              <a:t>DDD n’est </a:t>
            </a:r>
            <a:r>
              <a:rPr lang="fr-FR" sz="2400" b="1" dirty="0"/>
              <a:t>ni une technologie ni une méthodologie</a:t>
            </a:r>
            <a:r>
              <a:rPr lang="fr-FR" sz="2400" dirty="0"/>
              <a:t>. </a:t>
            </a:r>
          </a:p>
          <a:p>
            <a:endParaRPr lang="fr-FR" sz="2400" dirty="0"/>
          </a:p>
          <a:p>
            <a:r>
              <a:rPr lang="fr-FR" sz="2400" dirty="0"/>
              <a:t>DDD fournit un cadre et des pratiques et concepts destines a aider dans la prise de décisions lorsque on conçoit de logiciels.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851EC4-E47F-40AF-A0F3-821124BE8C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7" t="8000" r="20429" b="8927"/>
          <a:stretch/>
        </p:blipFill>
        <p:spPr>
          <a:xfrm>
            <a:off x="7608168" y="260648"/>
            <a:ext cx="4228224" cy="5697137"/>
          </a:xfrm>
          <a:prstGeom prst="rect">
            <a:avLst/>
          </a:prstGeom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394D4F-9E9C-47E8-9B9C-3576C93B80B4}"/>
              </a:ext>
            </a:extLst>
          </p:cNvPr>
          <p:cNvSpPr txBox="1"/>
          <p:nvPr/>
        </p:nvSpPr>
        <p:spPr>
          <a:xfrm>
            <a:off x="9387893" y="5985682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u="sng" dirty="0"/>
              <a:t>2004</a:t>
            </a:r>
          </a:p>
        </p:txBody>
      </p:sp>
    </p:spTree>
    <p:extLst>
      <p:ext uri="{BB962C8B-B14F-4D97-AF65-F5344CB8AC3E}">
        <p14:creationId xmlns:p14="http://schemas.microsoft.com/office/powerpoint/2010/main" val="354820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15A6A-585C-4B15-AC8A-598C6C434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?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AC9D4D2-4BB1-47CD-884E-B350A64173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Cycles rapides et itératifs</a:t>
            </a:r>
          </a:p>
          <a:p>
            <a:endParaRPr lang="fr-FR" dirty="0"/>
          </a:p>
          <a:p>
            <a:r>
              <a:rPr lang="fr-FR" dirty="0"/>
              <a:t>La communication entre les devs et non-devs est essentielle</a:t>
            </a:r>
          </a:p>
          <a:p>
            <a:endParaRPr lang="fr-FR" dirty="0"/>
          </a:p>
          <a:p>
            <a:r>
              <a:rPr lang="fr-FR" dirty="0"/>
              <a:t>DDD propose de créer un </a:t>
            </a:r>
            <a:r>
              <a:rPr lang="fr-FR" b="1" dirty="0"/>
              <a:t>modèle et un langage commun partagé</a:t>
            </a:r>
            <a:r>
              <a:rPr lang="fr-FR" dirty="0"/>
              <a:t>. De retrouver dans la base de code exactement les même concepts métier.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72DFD6-A302-442A-8D97-5DE042E52D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492896"/>
            <a:ext cx="2776086" cy="14111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83D626-30E9-434B-99EE-7D1F8C1837AB}"/>
              </a:ext>
            </a:extLst>
          </p:cNvPr>
          <p:cNvSpPr txBox="1"/>
          <p:nvPr/>
        </p:nvSpPr>
        <p:spPr>
          <a:xfrm>
            <a:off x="364511" y="4159775"/>
            <a:ext cx="22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Waterfall</a:t>
            </a:r>
            <a:r>
              <a:rPr lang="fr-FR" dirty="0"/>
              <a:t> 1970 - 2000</a:t>
            </a:r>
          </a:p>
        </p:txBody>
      </p:sp>
      <p:pic>
        <p:nvPicPr>
          <p:cNvPr id="12" name="Picture 11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C5262C1-9D3D-4232-9890-43D204A647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1" r="14091"/>
          <a:stretch/>
        </p:blipFill>
        <p:spPr>
          <a:xfrm>
            <a:off x="3647728" y="2285544"/>
            <a:ext cx="2553956" cy="18289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51BB8F-3F9F-41D4-8C71-34BFFAF706B7}"/>
              </a:ext>
            </a:extLst>
          </p:cNvPr>
          <p:cNvSpPr txBox="1"/>
          <p:nvPr/>
        </p:nvSpPr>
        <p:spPr>
          <a:xfrm>
            <a:off x="3983358" y="414980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Agile 2000 - …</a:t>
            </a:r>
          </a:p>
        </p:txBody>
      </p:sp>
    </p:spTree>
    <p:extLst>
      <p:ext uri="{BB962C8B-B14F-4D97-AF65-F5344CB8AC3E}">
        <p14:creationId xmlns:p14="http://schemas.microsoft.com/office/powerpoint/2010/main" val="2688275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B98AB-CA68-44DD-87B4-01687A4DC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DDD question le métier du développeur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76E2E-21F2-4A5D-A2BC-BD82FD19C1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8964488" cy="4270375"/>
          </a:xfrm>
        </p:spPr>
        <p:txBody>
          <a:bodyPr/>
          <a:lstStyle/>
          <a:p>
            <a:r>
              <a:rPr lang="fr-FR" dirty="0"/>
              <a:t>Il doit être impliqué dans la compréhension du domaine métier.</a:t>
            </a:r>
          </a:p>
          <a:p>
            <a:pPr marL="0" indent="0">
              <a:buNone/>
            </a:pPr>
            <a:r>
              <a:rPr lang="fr-FR" dirty="0"/>
              <a:t>« </a:t>
            </a:r>
          </a:p>
          <a:p>
            <a:pPr marL="365760" lvl="1" indent="0">
              <a:buNone/>
            </a:pPr>
            <a:r>
              <a:rPr lang="fr-FR" dirty="0"/>
              <a:t>En tant que développeurs vous pensez peut-être que votre job est d’écrire du code. Je ne suis pas d’accord !</a:t>
            </a:r>
          </a:p>
          <a:p>
            <a:pPr marL="365760" lvl="1" indent="0">
              <a:buNone/>
            </a:pPr>
            <a:r>
              <a:rPr lang="fr-FR" dirty="0"/>
              <a:t>Le rôle du développeur est de </a:t>
            </a:r>
            <a:r>
              <a:rPr lang="fr-FR" b="1" dirty="0"/>
              <a:t>résoudre des problèmes</a:t>
            </a:r>
            <a:r>
              <a:rPr lang="fr-FR" dirty="0"/>
              <a:t> à l’aide de logiciels, et </a:t>
            </a:r>
            <a:r>
              <a:rPr lang="fr-FR" b="1" dirty="0"/>
              <a:t>écrire du code est juste un aspect du développement logiciel</a:t>
            </a:r>
            <a:r>
              <a:rPr lang="fr-FR" dirty="0"/>
              <a:t>. </a:t>
            </a:r>
          </a:p>
          <a:p>
            <a:pPr marL="365760" lvl="1" indent="0">
              <a:buNone/>
            </a:pPr>
            <a:r>
              <a:rPr lang="fr-FR" dirty="0"/>
              <a:t>La bonne conception et la communication sont peut aussi importantes que le code, peut-être plus. </a:t>
            </a:r>
          </a:p>
          <a:p>
            <a:pPr marL="0" indent="0">
              <a:buNone/>
            </a:pPr>
            <a:r>
              <a:rPr lang="fr-FR" dirty="0"/>
              <a:t>»</a:t>
            </a:r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6225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22BAA-BCAA-4DF1-A4FA-24CB9F6D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Démarche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841BAD-5E7C-4CC7-971E-D85F24EDC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206218"/>
            <a:ext cx="9144000" cy="1889781"/>
          </a:xfrm>
        </p:spPr>
        <p:txBody>
          <a:bodyPr/>
          <a:lstStyle/>
          <a:p>
            <a:r>
              <a:rPr lang="fr-FR" dirty="0"/>
              <a:t>Il ne faut pas comprendre que c’est un process linéaire il est éminemment itératif</a:t>
            </a:r>
          </a:p>
          <a:p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D8DE66-088A-4818-9882-36A5A021A8B9}"/>
              </a:ext>
            </a:extLst>
          </p:cNvPr>
          <p:cNvSpPr/>
          <p:nvPr/>
        </p:nvSpPr>
        <p:spPr>
          <a:xfrm>
            <a:off x="1905574" y="2340102"/>
            <a:ext cx="1800200" cy="1121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Découverte et compréhension du domaine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38A1CE-F84A-40D7-B01C-70627E0F69A4}"/>
              </a:ext>
            </a:extLst>
          </p:cNvPr>
          <p:cNvSpPr/>
          <p:nvPr/>
        </p:nvSpPr>
        <p:spPr>
          <a:xfrm>
            <a:off x="5099368" y="2460953"/>
            <a:ext cx="1512168" cy="807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Modélisation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CABCD-48B1-4903-9B28-6199E6841553}"/>
              </a:ext>
            </a:extLst>
          </p:cNvPr>
          <p:cNvSpPr/>
          <p:nvPr/>
        </p:nvSpPr>
        <p:spPr>
          <a:xfrm>
            <a:off x="8198194" y="2460953"/>
            <a:ext cx="1800200" cy="807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Implémentation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25DE84B-2CBF-4DE3-8CCA-748419209931}"/>
              </a:ext>
            </a:extLst>
          </p:cNvPr>
          <p:cNvSpPr/>
          <p:nvPr/>
        </p:nvSpPr>
        <p:spPr>
          <a:xfrm>
            <a:off x="3846274" y="2756063"/>
            <a:ext cx="978408" cy="236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7245CDC-43ED-48C3-BD4C-BF4290F6DDAE}"/>
              </a:ext>
            </a:extLst>
          </p:cNvPr>
          <p:cNvSpPr/>
          <p:nvPr/>
        </p:nvSpPr>
        <p:spPr>
          <a:xfrm>
            <a:off x="6915661" y="2734723"/>
            <a:ext cx="978408" cy="236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89458-20B0-4ACC-8ED0-10A85C67C75C}"/>
              </a:ext>
            </a:extLst>
          </p:cNvPr>
          <p:cNvSpPr txBox="1"/>
          <p:nvPr/>
        </p:nvSpPr>
        <p:spPr>
          <a:xfrm>
            <a:off x="2240455" y="1945303"/>
            <a:ext cx="1130438" cy="326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Problème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46741C-D77B-42EA-9830-E482BEF5475F}"/>
              </a:ext>
            </a:extLst>
          </p:cNvPr>
          <p:cNvSpPr txBox="1"/>
          <p:nvPr/>
        </p:nvSpPr>
        <p:spPr>
          <a:xfrm>
            <a:off x="5358360" y="2004716"/>
            <a:ext cx="994183" cy="326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EAEC21-A2FC-4AD3-8E42-CC4A34C574D0}"/>
              </a:ext>
            </a:extLst>
          </p:cNvPr>
          <p:cNvSpPr txBox="1"/>
          <p:nvPr/>
        </p:nvSpPr>
        <p:spPr>
          <a:xfrm>
            <a:off x="8645286" y="2018870"/>
            <a:ext cx="906017" cy="326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Produit</a:t>
            </a:r>
          </a:p>
        </p:txBody>
      </p:sp>
    </p:spTree>
    <p:extLst>
      <p:ext uri="{BB962C8B-B14F-4D97-AF65-F5344CB8AC3E}">
        <p14:creationId xmlns:p14="http://schemas.microsoft.com/office/powerpoint/2010/main" val="1841272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A56CF-9761-4C49-B12F-F6C1E424A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Découverte du Domaine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FAF36-CCCE-4042-86D6-F173EB9FB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Atelier de découverte rapide du domaine métier</a:t>
            </a:r>
          </a:p>
          <a:p>
            <a:r>
              <a:rPr lang="fr-FR" dirty="0"/>
              <a:t>Réunir les experts métier et les développeurs</a:t>
            </a:r>
          </a:p>
          <a:p>
            <a:r>
              <a:rPr lang="fr-FR" dirty="0"/>
              <a:t>Rester focalisés sur les évènements métier (Domain Event)</a:t>
            </a:r>
          </a:p>
          <a:p>
            <a:pPr marL="365760" lvl="1" indent="0">
              <a:buNone/>
            </a:pP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97318-9C76-4D20-9D95-18340A2226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1" t="61550" r="1903" b="13251"/>
          <a:stretch/>
        </p:blipFill>
        <p:spPr>
          <a:xfrm>
            <a:off x="839416" y="3789040"/>
            <a:ext cx="7807838" cy="17281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B3F0E5-F377-4296-91D3-57A066C774F0}"/>
              </a:ext>
            </a:extLst>
          </p:cNvPr>
          <p:cNvSpPr/>
          <p:nvPr/>
        </p:nvSpPr>
        <p:spPr>
          <a:xfrm>
            <a:off x="2300999" y="5621950"/>
            <a:ext cx="4884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3"/>
              </a:rPr>
              <a:t>https://leanpub.com/introducing_eventstorming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8C5B37-8288-41AE-85C2-DAB0A60416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312" y="1828800"/>
            <a:ext cx="2867424" cy="370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614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96F89-C788-48B2-BE8B-51D80C6E4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Identifier des sous domaines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16DC38-1038-496C-9A0E-EF07168CB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2132856"/>
            <a:ext cx="100679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83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0A9B23-4AA3-46AF-846F-55CE82A35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481137"/>
            <a:ext cx="102965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00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>
                <a:hlinkClick r:id="rId2"/>
              </a:rPr>
              <a:t>ionut.mihalcea@effective-labs.fr </a:t>
            </a:r>
            <a:r>
              <a:rPr lang="fr-FR" sz="3200" dirty="0">
                <a:hlinkClick r:id="rId3"/>
              </a:rPr>
              <a:t>@</a:t>
            </a:r>
            <a:r>
              <a:rPr lang="fr-FR" sz="3200" dirty="0" err="1">
                <a:hlinkClick r:id="rId3"/>
              </a:rPr>
              <a:t>imihalcea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2735627" y="1803402"/>
            <a:ext cx="9025003" cy="1625599"/>
          </a:xfrm>
        </p:spPr>
        <p:txBody>
          <a:bodyPr>
            <a:normAutofit fontScale="40000" lnSpcReduction="20000"/>
          </a:bodyPr>
          <a:lstStyle/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fr-FR" sz="7466" dirty="0"/>
              <a:t>17 ans d’expérience en développement logiciel.</a:t>
            </a:r>
          </a:p>
          <a:p>
            <a:pPr mar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fr-FR" sz="7466" dirty="0"/>
              <a:t>Contexte éditeur de logiciel, DSI, cabinet de conseil.</a:t>
            </a:r>
          </a:p>
          <a:p>
            <a:pPr marL="0" lvl="1" indent="0">
              <a:buNone/>
            </a:pPr>
            <a:r>
              <a:rPr lang="fr-FR" sz="5867" dirty="0"/>
              <a:t>    </a:t>
            </a:r>
          </a:p>
          <a:p>
            <a:endParaRPr lang="fr-FR" dirty="0"/>
          </a:p>
        </p:txBody>
      </p:sp>
      <p:sp>
        <p:nvSpPr>
          <p:cNvPr id="7" name="Espace réservé du contenu 2"/>
          <p:cNvSpPr>
            <a:spLocks noGrp="1"/>
          </p:cNvSpPr>
          <p:nvPr>
            <p:ph sz="quarter" idx="14"/>
          </p:nvPr>
        </p:nvSpPr>
        <p:spPr>
          <a:xfrm>
            <a:off x="815413" y="3525011"/>
            <a:ext cx="5181600" cy="672075"/>
          </a:xfrm>
        </p:spPr>
        <p:txBody>
          <a:bodyPr>
            <a:normAutofit/>
          </a:bodyPr>
          <a:lstStyle/>
          <a:p>
            <a:pPr marL="365751" lvl="1"/>
            <a:r>
              <a:rPr lang="fr-FR" sz="2800" b="1" dirty="0">
                <a:solidFill>
                  <a:schemeClr val="accent1"/>
                </a:solidFill>
              </a:rPr>
              <a:t>Compétences</a:t>
            </a:r>
          </a:p>
        </p:txBody>
      </p:sp>
      <p:sp>
        <p:nvSpPr>
          <p:cNvPr id="16" name="Espace réservé du contenu 2"/>
          <p:cNvSpPr>
            <a:spLocks noGrp="1"/>
          </p:cNvSpPr>
          <p:nvPr>
            <p:ph sz="quarter" idx="4294967295"/>
          </p:nvPr>
        </p:nvSpPr>
        <p:spPr>
          <a:xfrm>
            <a:off x="7010400" y="3524250"/>
            <a:ext cx="5181600" cy="673100"/>
          </a:xfrm>
        </p:spPr>
        <p:txBody>
          <a:bodyPr>
            <a:normAutofit/>
          </a:bodyPr>
          <a:lstStyle/>
          <a:p>
            <a:pPr marL="365751" lvl="1"/>
            <a:r>
              <a:rPr lang="fr-FR" sz="2800" b="1" dirty="0">
                <a:solidFill>
                  <a:schemeClr val="accent1"/>
                </a:solidFill>
              </a:rPr>
              <a:t>Formations</a:t>
            </a:r>
          </a:p>
        </p:txBody>
      </p:sp>
      <p:pic>
        <p:nvPicPr>
          <p:cNvPr id="5" name="Image 4" descr="1658222_887448994606726_7470443867502020589_o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4"/>
          <a:stretch/>
        </p:blipFill>
        <p:spPr>
          <a:xfrm>
            <a:off x="815414" y="1796819"/>
            <a:ext cx="1817213" cy="1632181"/>
          </a:xfrm>
          <a:prstGeom prst="rect">
            <a:avLst/>
          </a:prstGeom>
        </p:spPr>
      </p:pic>
      <p:sp>
        <p:nvSpPr>
          <p:cNvPr id="14" name="Espace réservé du contenu 8"/>
          <p:cNvSpPr>
            <a:spLocks noGrp="1"/>
          </p:cNvSpPr>
          <p:nvPr/>
        </p:nvSpPr>
        <p:spPr bwMode="auto">
          <a:xfrm>
            <a:off x="6576053" y="4197086"/>
            <a:ext cx="5280587" cy="1874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3395" tIns="86697" rIns="173395" bIns="86697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"/>
              <a:defRPr sz="2000" kern="1200">
                <a:solidFill>
                  <a:schemeClr val="tx2"/>
                </a:solidFill>
                <a:latin typeface="Georgia" pitchFamily="18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"/>
              <a:defRPr sz="1800" kern="1200">
                <a:solidFill>
                  <a:schemeClr val="tx2"/>
                </a:solidFill>
                <a:latin typeface="Georgia" pitchFamily="18" charset="0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Georgia" pitchFamily="18" charset="0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Georgia" pitchFamily="18" charset="0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Georgia" pitchFamily="18" charset="0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51" lvl="1" indent="-365751" eaLnBrk="1" hangingPunct="1">
              <a:lnSpc>
                <a:spcPct val="110000"/>
              </a:lnSpc>
              <a:spcBef>
                <a:spcPts val="733"/>
              </a:spcBef>
              <a:buSzPct val="70000"/>
              <a:buFont typeface="Wingdings 2"/>
              <a:buChar char=""/>
              <a:defRPr/>
            </a:pPr>
            <a:r>
              <a:rPr lang="fr-FR" sz="1600" dirty="0">
                <a:solidFill>
                  <a:schemeClr val="tx1"/>
                </a:solidFill>
                <a:latin typeface="+mn-lt"/>
                <a:ea typeface="+mn-ea"/>
              </a:rPr>
              <a:t>Ingénieur en Systèmes d’information</a:t>
            </a:r>
          </a:p>
          <a:p>
            <a:pPr marL="365751" lvl="1" indent="-365751" eaLnBrk="1" hangingPunct="1">
              <a:lnSpc>
                <a:spcPct val="110000"/>
              </a:lnSpc>
              <a:spcBef>
                <a:spcPts val="733"/>
              </a:spcBef>
              <a:buSzPct val="70000"/>
              <a:buFont typeface="Wingdings 2"/>
              <a:buChar char=""/>
              <a:defRPr/>
            </a:pPr>
            <a:r>
              <a:rPr lang="fr-FR" sz="1600" dirty="0">
                <a:solidFill>
                  <a:schemeClr val="tx1"/>
                </a:solidFill>
                <a:latin typeface="+mn-lt"/>
                <a:ea typeface="+mn-ea"/>
              </a:rPr>
              <a:t>Innovation </a:t>
            </a:r>
            <a:r>
              <a:rPr lang="fr-FR" sz="1600" dirty="0" err="1">
                <a:solidFill>
                  <a:schemeClr val="tx1"/>
                </a:solidFill>
                <a:latin typeface="+mn-lt"/>
                <a:ea typeface="+mn-ea"/>
              </a:rPr>
              <a:t>Games</a:t>
            </a:r>
            <a:endParaRPr lang="fr-FR" sz="160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365751" lvl="1" indent="-365751" eaLnBrk="1" hangingPunct="1">
              <a:lnSpc>
                <a:spcPct val="110000"/>
              </a:lnSpc>
              <a:spcBef>
                <a:spcPts val="733"/>
              </a:spcBef>
              <a:buSzPct val="70000"/>
              <a:buFont typeface="Wingdings 2"/>
              <a:buChar char=""/>
              <a:defRPr/>
            </a:pPr>
            <a:r>
              <a:rPr lang="fr-FR" sz="1600" dirty="0">
                <a:solidFill>
                  <a:schemeClr val="tx1"/>
                </a:solidFill>
                <a:latin typeface="+mn-lt"/>
                <a:ea typeface="+mn-ea"/>
              </a:rPr>
              <a:t>Facilitation Graphique</a:t>
            </a:r>
          </a:p>
          <a:p>
            <a:pPr marL="365751" lvl="1" indent="-365751" eaLnBrk="1" hangingPunct="1">
              <a:lnSpc>
                <a:spcPct val="110000"/>
              </a:lnSpc>
              <a:spcBef>
                <a:spcPts val="733"/>
              </a:spcBef>
              <a:buSzPct val="70000"/>
              <a:buFont typeface="Wingdings 2"/>
              <a:buChar char=""/>
              <a:defRPr/>
            </a:pPr>
            <a:r>
              <a:rPr lang="fr-FR" sz="1600" dirty="0" err="1">
                <a:solidFill>
                  <a:schemeClr val="tx1"/>
                </a:solidFill>
                <a:latin typeface="+mn-lt"/>
                <a:ea typeface="+mn-ea"/>
              </a:rPr>
              <a:t>Scrum</a:t>
            </a:r>
            <a:endParaRPr lang="fr-FR" sz="1600" dirty="0">
              <a:solidFill>
                <a:schemeClr val="tx1"/>
              </a:solidFill>
              <a:latin typeface="+mn-lt"/>
              <a:ea typeface="+mn-ea"/>
            </a:endParaRPr>
          </a:p>
          <a:p>
            <a:pPr marL="365751" lvl="1" indent="-365751" eaLnBrk="1" hangingPunct="1">
              <a:lnSpc>
                <a:spcPct val="110000"/>
              </a:lnSpc>
              <a:spcBef>
                <a:spcPts val="733"/>
              </a:spcBef>
              <a:buSzPct val="70000"/>
              <a:buFont typeface="Wingdings 2"/>
              <a:buChar char=""/>
              <a:defRPr/>
            </a:pPr>
            <a:r>
              <a:rPr lang="fr-FR" sz="1600" dirty="0">
                <a:solidFill>
                  <a:schemeClr val="tx1"/>
                </a:solidFill>
                <a:latin typeface="+mn-lt"/>
                <a:ea typeface="+mn-ea"/>
              </a:rPr>
              <a:t>Test </a:t>
            </a:r>
            <a:r>
              <a:rPr lang="fr-FR" sz="1600" dirty="0" err="1">
                <a:solidFill>
                  <a:schemeClr val="tx1"/>
                </a:solidFill>
                <a:latin typeface="+mn-lt"/>
                <a:ea typeface="+mn-ea"/>
              </a:rPr>
              <a:t>Driven</a:t>
            </a:r>
            <a:r>
              <a:rPr lang="fr-FR" sz="1600" dirty="0">
                <a:solidFill>
                  <a:schemeClr val="tx1"/>
                </a:solidFill>
                <a:latin typeface="+mn-lt"/>
                <a:ea typeface="+mn-ea"/>
              </a:rPr>
              <a:t> </a:t>
            </a:r>
            <a:r>
              <a:rPr lang="fr-FR" sz="1600" dirty="0" err="1">
                <a:solidFill>
                  <a:schemeClr val="tx1"/>
                </a:solidFill>
                <a:latin typeface="+mn-lt"/>
                <a:ea typeface="+mn-ea"/>
              </a:rPr>
              <a:t>Developement</a:t>
            </a:r>
            <a:endParaRPr lang="fr-FR" sz="1600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17" name="Espace réservé du contenu 8"/>
          <p:cNvSpPr>
            <a:spLocks noGrp="1"/>
          </p:cNvSpPr>
          <p:nvPr/>
        </p:nvSpPr>
        <p:spPr bwMode="auto">
          <a:xfrm>
            <a:off x="815414" y="4197086"/>
            <a:ext cx="4800533" cy="151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3395" tIns="86697" rIns="173395" bIns="86697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"/>
              <a:defRPr sz="2000" kern="1200">
                <a:solidFill>
                  <a:schemeClr val="tx2"/>
                </a:solidFill>
                <a:latin typeface="Georgia" pitchFamily="18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 3" pitchFamily="18" charset="2"/>
              <a:buChar char=""/>
              <a:defRPr sz="1800" kern="1200">
                <a:solidFill>
                  <a:schemeClr val="tx2"/>
                </a:solidFill>
                <a:latin typeface="Georgia" pitchFamily="18" charset="0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Georgia" pitchFamily="18" charset="0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Georgia" pitchFamily="18" charset="0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Georgia" pitchFamily="18" charset="0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51" lvl="1" indent="-365751" eaLnBrk="1" hangingPunct="1">
              <a:lnSpc>
                <a:spcPct val="110000"/>
              </a:lnSpc>
              <a:spcBef>
                <a:spcPts val="733"/>
              </a:spcBef>
              <a:buSzPct val="70000"/>
              <a:buFont typeface="Wingdings 2"/>
              <a:buChar char=""/>
              <a:defRPr/>
            </a:pPr>
            <a:r>
              <a:rPr lang="fr-FR" sz="1600" dirty="0">
                <a:solidFill>
                  <a:schemeClr val="tx1"/>
                </a:solidFill>
                <a:latin typeface="+mn-lt"/>
                <a:ea typeface="+mn-ea"/>
              </a:rPr>
              <a:t>Facilitation, accompagnement, leadership</a:t>
            </a:r>
          </a:p>
          <a:p>
            <a:pPr marL="365751" lvl="1" indent="-365751" eaLnBrk="1" hangingPunct="1">
              <a:lnSpc>
                <a:spcPct val="110000"/>
              </a:lnSpc>
              <a:spcBef>
                <a:spcPts val="733"/>
              </a:spcBef>
              <a:buSzPct val="70000"/>
              <a:buFont typeface="Wingdings 2"/>
              <a:buChar char=""/>
              <a:defRPr/>
            </a:pPr>
            <a:r>
              <a:rPr lang="fr-FR" sz="1600" dirty="0">
                <a:solidFill>
                  <a:schemeClr val="tx1"/>
                </a:solidFill>
                <a:latin typeface="+mn-lt"/>
                <a:ea typeface="+mn-ea"/>
              </a:rPr>
              <a:t>Résolution de problèmes</a:t>
            </a:r>
          </a:p>
          <a:p>
            <a:pPr marL="365751" lvl="1" indent="-365751" eaLnBrk="1" hangingPunct="1">
              <a:lnSpc>
                <a:spcPct val="110000"/>
              </a:lnSpc>
              <a:spcBef>
                <a:spcPts val="733"/>
              </a:spcBef>
              <a:buSzPct val="70000"/>
              <a:buFont typeface="Wingdings 2"/>
              <a:buChar char=""/>
              <a:defRPr/>
            </a:pPr>
            <a:r>
              <a:rPr lang="fr-FR" sz="1600" dirty="0">
                <a:solidFill>
                  <a:schemeClr val="tx1"/>
                </a:solidFill>
                <a:latin typeface="+mn-lt"/>
                <a:ea typeface="+mn-ea"/>
              </a:rPr>
              <a:t>Développement et conception logiciels</a:t>
            </a:r>
          </a:p>
          <a:p>
            <a:pPr marL="365751" lvl="1" indent="-365751" eaLnBrk="1" hangingPunct="1">
              <a:lnSpc>
                <a:spcPct val="110000"/>
              </a:lnSpc>
              <a:spcBef>
                <a:spcPts val="733"/>
              </a:spcBef>
              <a:buSzPct val="70000"/>
              <a:buFont typeface="Wingdings 2"/>
              <a:buChar char=""/>
              <a:defRPr/>
            </a:pPr>
            <a:r>
              <a:rPr lang="fr-FR" sz="1600" dirty="0">
                <a:solidFill>
                  <a:schemeClr val="tx1"/>
                </a:solidFill>
                <a:latin typeface="+mn-lt"/>
                <a:ea typeface="+mn-ea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901666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E3F7-7D18-4F29-B8ED-0CA420AD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Commandes et Workflows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0FF71-6F98-4C8A-9429-EB2B050AB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2348880"/>
            <a:ext cx="928687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6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6FB3D-C35C-4A66-BDD3-5E310568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Bounded</a:t>
            </a:r>
            <a:r>
              <a:rPr lang="fr-FR" dirty="0"/>
              <a:t> </a:t>
            </a:r>
            <a:r>
              <a:rPr lang="fr-FR" dirty="0" err="1"/>
              <a:t>Contexts</a:t>
            </a:r>
            <a:r>
              <a:rPr lang="fr-FR" dirty="0"/>
              <a:t> 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684034-A042-4E69-9E7D-5297642FA5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87488" y="1825625"/>
            <a:ext cx="4343400" cy="13765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F2E717-B534-45DE-975C-5625224929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Contextes délimités</a:t>
            </a:r>
          </a:p>
          <a:p>
            <a:endParaRPr lang="fr-FR" dirty="0"/>
          </a:p>
          <a:p>
            <a:r>
              <a:rPr lang="fr-FR" dirty="0"/>
              <a:t>Contexte : Cohésion forte </a:t>
            </a:r>
          </a:p>
          <a:p>
            <a:pPr lvl="1"/>
            <a:r>
              <a:rPr lang="fr-FR" b="1" dirty="0"/>
              <a:t>langage commun (</a:t>
            </a:r>
            <a:r>
              <a:rPr lang="fr-FR" b="1" dirty="0" err="1"/>
              <a:t>ubiquitus</a:t>
            </a:r>
            <a:r>
              <a:rPr lang="fr-FR" b="1" dirty="0"/>
              <a:t> langage)</a:t>
            </a:r>
            <a:r>
              <a:rPr lang="fr-FR" dirty="0"/>
              <a:t>,  conception cohérente et unifiée</a:t>
            </a:r>
          </a:p>
          <a:p>
            <a:endParaRPr lang="fr-FR" dirty="0"/>
          </a:p>
          <a:p>
            <a:r>
              <a:rPr lang="fr-FR" dirty="0"/>
              <a:t>Délimité : Couplage faible</a:t>
            </a:r>
          </a:p>
          <a:p>
            <a:pPr lvl="1"/>
            <a:r>
              <a:rPr lang="fr-FR" dirty="0"/>
              <a:t>introduire des frontières claires pour réduire le couplage</a:t>
            </a:r>
          </a:p>
          <a:p>
            <a:endParaRPr lang="fr-FR" dirty="0"/>
          </a:p>
          <a:p>
            <a:r>
              <a:rPr lang="fr-FR" dirty="0"/>
              <a:t>Un sous-domaine = 1..* Contexte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026004-3866-4204-AA20-E36EFAA694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9" t="4392" r="6143" b="4392"/>
          <a:stretch/>
        </p:blipFill>
        <p:spPr>
          <a:xfrm>
            <a:off x="2147020" y="3427600"/>
            <a:ext cx="3024336" cy="24048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BE54C1-FC93-496A-B533-AF26C248A7B0}"/>
              </a:ext>
            </a:extLst>
          </p:cNvPr>
          <p:cNvSpPr txBox="1"/>
          <p:nvPr/>
        </p:nvSpPr>
        <p:spPr>
          <a:xfrm>
            <a:off x="2999656" y="5832493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Contexts</a:t>
            </a:r>
            <a:r>
              <a:rPr lang="fr-FR" dirty="0"/>
              <a:t> </a:t>
            </a:r>
            <a:r>
              <a:rPr lang="fr-FR" dirty="0" err="1"/>
              <a:t>Map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4644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57CD8-8738-45C5-BFE9-7BF7EEB3F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fr-FR" dirty="0"/>
              <a:t>Compréhension du domaine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9B0CC4C-BBFE-40E1-ACE1-00CFF385037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070768720"/>
              </p:ext>
            </p:extLst>
          </p:nvPr>
        </p:nvGraphicFramePr>
        <p:xfrm>
          <a:off x="812800" y="1803400"/>
          <a:ext cx="10871200" cy="43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6018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ADD5A-E330-4BEE-B2BA-6576ECE1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Compréhension du domaine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18F54-0295-4B5D-99B7-3FC13D0A2D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1B5A29-0241-46FD-9A19-4BB4145B8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825625"/>
            <a:ext cx="3627443" cy="3907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914FEB-BB02-485B-966C-876E82B9A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864" y="3188605"/>
            <a:ext cx="2304256" cy="1181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273CF-7453-4841-B407-634AF1BDD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159" y="1823262"/>
            <a:ext cx="4512841" cy="5705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77D3B-8A08-4863-B392-E57EBCA93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962" y="2612368"/>
            <a:ext cx="4512841" cy="3576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00C5A3-4E1C-453D-8720-15DFFCF6B2DA}"/>
              </a:ext>
            </a:extLst>
          </p:cNvPr>
          <p:cNvSpPr txBox="1"/>
          <p:nvPr/>
        </p:nvSpPr>
        <p:spPr>
          <a:xfrm>
            <a:off x="6164962" y="4588866"/>
            <a:ext cx="5115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… On cherche a apprendre et a capturer en langage métier les workflows et concepts a implémenter </a:t>
            </a:r>
          </a:p>
        </p:txBody>
      </p:sp>
    </p:spTree>
    <p:extLst>
      <p:ext uri="{BB962C8B-B14F-4D97-AF65-F5344CB8AC3E}">
        <p14:creationId xmlns:p14="http://schemas.microsoft.com/office/powerpoint/2010/main" val="178433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F3D42-B36B-4F51-82DE-EDE985CE1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Dans la vraie vie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0313C5-BDC8-4A34-9110-516BD6DA7AC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Il ne faut pas espérer pouvoir capturer un domaine métier complexe juste avec un atelier et des entretiens.</a:t>
            </a:r>
          </a:p>
          <a:p>
            <a:endParaRPr lang="fr-FR" dirty="0"/>
          </a:p>
          <a:p>
            <a:r>
              <a:rPr lang="fr-FR" dirty="0"/>
              <a:t>Il ne faut pas passer des mois pour être sûr d’avoir tout compris du domaine : c’est souvent impossible.</a:t>
            </a:r>
          </a:p>
          <a:p>
            <a:endParaRPr lang="fr-FR" dirty="0"/>
          </a:p>
          <a:p>
            <a:r>
              <a:rPr lang="fr-FR" dirty="0"/>
              <a:t>Il y a plus de valeur à bâtir un « Walking Skeleton » et commencer à discuter sur du concret.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205D46-37A0-49AC-837F-B26DB9F8E2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1825625"/>
            <a:ext cx="4896544" cy="3672408"/>
          </a:xfrm>
        </p:spPr>
      </p:pic>
    </p:spTree>
    <p:extLst>
      <p:ext uri="{BB962C8B-B14F-4D97-AF65-F5344CB8AC3E}">
        <p14:creationId xmlns:p14="http://schemas.microsoft.com/office/powerpoint/2010/main" val="3877132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t lying on a bed&#10;&#10;Description automatically generated">
            <a:extLst>
              <a:ext uri="{FF2B5EF4-FFF2-40B4-BE49-F238E27FC236}">
                <a16:creationId xmlns:a16="http://schemas.microsoft.com/office/drawing/2014/main" id="{0258779E-6C7C-4C4E-A5B1-60E00CBA05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" r="1093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18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364580B-B24D-4448-B898-C13F15482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EBB63E-FF19-493F-9618-BFFB451D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64ADD-25ED-4ED5-BF87-5D8E37AC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619" y="365125"/>
            <a:ext cx="6284626" cy="1984785"/>
          </a:xfrm>
        </p:spPr>
        <p:txBody>
          <a:bodyPr anchor="b"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</a:rPr>
              <a:t>Architecture logiciel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0B4CF-9B45-4BA0-BDBE-CA6DA48E3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9619" y="2561303"/>
            <a:ext cx="6284626" cy="3210232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rgbClr val="FFFFFF"/>
                </a:solidFill>
                <a:sym typeface="Wingdings" panose="05000000000000000000" pitchFamily="2" charset="2"/>
              </a:rPr>
              <a:t>Couplage</a:t>
            </a:r>
          </a:p>
          <a:p>
            <a:r>
              <a:rPr lang="fr-FR" dirty="0">
                <a:solidFill>
                  <a:srgbClr val="FFFFFF"/>
                </a:solidFill>
                <a:sym typeface="Wingdings" panose="05000000000000000000" pitchFamily="2" charset="2"/>
              </a:rPr>
              <a:t>Communication</a:t>
            </a:r>
          </a:p>
          <a:p>
            <a:r>
              <a:rPr lang="fr-FR" dirty="0">
                <a:solidFill>
                  <a:srgbClr val="FFFFFF"/>
                </a:solidFill>
                <a:sym typeface="Wingdings" panose="05000000000000000000" pitchFamily="2" charset="2"/>
              </a:rPr>
              <a:t>Organisation</a:t>
            </a:r>
          </a:p>
          <a:p>
            <a:r>
              <a:rPr lang="fr-FR" dirty="0">
                <a:solidFill>
                  <a:srgbClr val="FFFFFF"/>
                </a:solidFill>
                <a:sym typeface="Wingdings" panose="05000000000000000000" pitchFamily="2" charset="2"/>
              </a:rPr>
              <a:t>Dépendances</a:t>
            </a:r>
          </a:p>
          <a:p>
            <a:endParaRPr lang="fr-FR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endParaRPr lang="fr-FR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endParaRPr lang="fr-FR" sz="2000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70028F7C-3AE7-41A5-AC52-6AA12492DFE1}"/>
              </a:ext>
            </a:extLst>
          </p:cNvPr>
          <p:cNvSpPr/>
          <p:nvPr/>
        </p:nvSpPr>
        <p:spPr>
          <a:xfrm>
            <a:off x="1038263" y="2636912"/>
            <a:ext cx="2232248" cy="1944216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1660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22809-9569-4B44-89B1-17F00F343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Bounded</a:t>
            </a:r>
            <a:r>
              <a:rPr lang="fr-FR" dirty="0"/>
              <a:t> </a:t>
            </a:r>
            <a:r>
              <a:rPr lang="fr-FR" dirty="0" err="1"/>
              <a:t>Contexts</a:t>
            </a:r>
            <a:r>
              <a:rPr lang="fr-FR" dirty="0"/>
              <a:t>: systèmes autonomes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6EE725-44C0-4B0D-B997-D56FCE3334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7448" y="3930980"/>
            <a:ext cx="4343400" cy="2196512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Couplage faible </a:t>
            </a:r>
          </a:p>
          <a:p>
            <a:r>
              <a:rPr lang="fr-FR" dirty="0"/>
              <a:t>Communication entre contextes par envoi de message</a:t>
            </a:r>
          </a:p>
          <a:p>
            <a:r>
              <a:rPr lang="fr-FR" dirty="0"/>
              <a:t>L’implémentation est possible indépendamment du mode déploiement :</a:t>
            </a:r>
          </a:p>
          <a:p>
            <a:pPr lvl="1"/>
            <a:r>
              <a:rPr lang="fr-FR" dirty="0"/>
              <a:t>Architecture orientée services; µServices</a:t>
            </a:r>
          </a:p>
          <a:p>
            <a:pPr lvl="1"/>
            <a:r>
              <a:rPr lang="fr-FR" dirty="0"/>
              <a:t>Monolithe (queue ou appel de fonction)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81A101-C3B2-4453-888C-C644DE91C6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3930980"/>
            <a:ext cx="4343400" cy="2196512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DTO : les contrats d’entrées et sorties avec le monde extérieur</a:t>
            </a:r>
          </a:p>
          <a:p>
            <a:r>
              <a:rPr lang="fr-FR" dirty="0"/>
              <a:t>Le entrées sont systématiquement validées</a:t>
            </a:r>
          </a:p>
          <a:p>
            <a:r>
              <a:rPr lang="fr-FR" dirty="0"/>
              <a:t>Un chapitre entier est dédié à la sérialisation / désérialisation (et c’est super intéressant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r>
              <a:rPr lang="fr-FR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2CBABD-3458-483F-B538-581E0525D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72" y="2095454"/>
            <a:ext cx="5102151" cy="1663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6F3663-DFDD-4009-BDBC-DE5666A8E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2127075"/>
            <a:ext cx="4492192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7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AA48D-46C3-414A-AD81-7BCE86A72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Bounded</a:t>
            </a:r>
            <a:r>
              <a:rPr lang="fr-FR" dirty="0"/>
              <a:t> </a:t>
            </a:r>
            <a:r>
              <a:rPr lang="fr-FR" dirty="0" err="1"/>
              <a:t>Contexts</a:t>
            </a:r>
            <a:r>
              <a:rPr lang="fr-FR" dirty="0"/>
              <a:t>: systèmes autonomes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9E3C1-A9D7-4259-B208-04A3760FD2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Le type de relation peut être déterminé par rapport à l’organisation métier</a:t>
            </a:r>
          </a:p>
          <a:p>
            <a:endParaRPr lang="fr-FR" dirty="0"/>
          </a:p>
          <a:p>
            <a:r>
              <a:rPr lang="fr-FR" dirty="0"/>
              <a:t>Attention au </a:t>
            </a:r>
            <a:r>
              <a:rPr lang="fr-FR" dirty="0" err="1"/>
              <a:t>versionning</a:t>
            </a:r>
            <a:r>
              <a:rPr lang="fr-FR" dirty="0"/>
              <a:t> des contrats à fin de garantir l’autonomie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AEE7D-38B4-4AD2-8FF2-223F56FFA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2060848"/>
            <a:ext cx="4465093" cy="304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44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C8302-2705-4DDF-9E45-9343FF90C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Organisation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D659E-9CB0-4C31-975B-10B307C9F5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4293096"/>
            <a:ext cx="4343400" cy="1802904"/>
          </a:xfrm>
        </p:spPr>
        <p:txBody>
          <a:bodyPr/>
          <a:lstStyle/>
          <a:p>
            <a:r>
              <a:rPr lang="fr-FR" dirty="0"/>
              <a:t>Problème</a:t>
            </a:r>
          </a:p>
          <a:p>
            <a:pPr lvl="1"/>
            <a:r>
              <a:rPr lang="fr-FR" dirty="0"/>
              <a:t>Violation du principe de forte cohésion « tout ce qui change ensemble reste ensemble »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B5764D-1711-4271-82FD-C661B18D5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4293096"/>
            <a:ext cx="4343400" cy="1802904"/>
          </a:xfrm>
        </p:spPr>
        <p:txBody>
          <a:bodyPr/>
          <a:lstStyle/>
          <a:p>
            <a:r>
              <a:rPr lang="fr-FR" dirty="0"/>
              <a:t>Mieux</a:t>
            </a:r>
          </a:p>
          <a:p>
            <a:pPr lvl="1"/>
            <a:r>
              <a:rPr lang="fr-FR" dirty="0"/>
              <a:t>On a gagné en maintenabilité</a:t>
            </a:r>
          </a:p>
          <a:p>
            <a:pPr lvl="1"/>
            <a:r>
              <a:rPr lang="fr-FR" dirty="0"/>
              <a:t>Maîtrise des impacts d’un changement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DB0A4-BF1D-49AF-8AD9-96A0E48042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4" t="3285" r="6001" b="4016"/>
          <a:stretch/>
        </p:blipFill>
        <p:spPr>
          <a:xfrm>
            <a:off x="1991544" y="1599794"/>
            <a:ext cx="3250543" cy="25202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858C50-D279-4634-B4E6-8705BF40F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4" y="1686508"/>
            <a:ext cx="1994945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6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Effective </a:t>
            </a:r>
            <a:r>
              <a:rPr lang="fr-FR" dirty="0" err="1"/>
              <a:t>Labs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fr-FR" sz="3200" dirty="0"/>
              <a:t>Rendre la conception et le développement logiciel plus qualitatifs et inspirants.</a:t>
            </a:r>
          </a:p>
          <a:p>
            <a:pPr marL="0" indent="0">
              <a:buNone/>
            </a:pPr>
            <a:endParaRPr lang="fr-FR" sz="2800" dirty="0"/>
          </a:p>
          <a:p>
            <a:r>
              <a:rPr lang="fr-FR" sz="3200" dirty="0"/>
              <a:t>3 Domaines d’intervention : </a:t>
            </a:r>
          </a:p>
          <a:p>
            <a:pPr lvl="1"/>
            <a:r>
              <a:rPr lang="fr-FR" sz="3200" dirty="0"/>
              <a:t>Conception &amp; Architecture Logiciel</a:t>
            </a:r>
          </a:p>
          <a:p>
            <a:pPr lvl="1"/>
            <a:r>
              <a:rPr lang="fr-FR" sz="3200" dirty="0"/>
              <a:t>Développement logiciel et tests automatisés</a:t>
            </a:r>
          </a:p>
          <a:p>
            <a:pPr lvl="1"/>
            <a:r>
              <a:rPr lang="fr-FR" sz="3200" dirty="0"/>
              <a:t>Agilité et DevOps </a:t>
            </a:r>
          </a:p>
        </p:txBody>
      </p:sp>
    </p:spTree>
    <p:extLst>
      <p:ext uri="{BB962C8B-B14F-4D97-AF65-F5344CB8AC3E}">
        <p14:creationId xmlns:p14="http://schemas.microsoft.com/office/powerpoint/2010/main" val="10175521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C8302-2705-4DDF-9E45-9343FF90C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Dépendances et opération d’IO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D659E-9CB0-4C31-975B-10B307C9F5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25531" y="2130425"/>
            <a:ext cx="4343400" cy="4270375"/>
          </a:xfrm>
        </p:spPr>
        <p:txBody>
          <a:bodyPr/>
          <a:lstStyle/>
          <a:p>
            <a:r>
              <a:rPr lang="fr-FR" dirty="0"/>
              <a:t>IO</a:t>
            </a:r>
          </a:p>
          <a:p>
            <a:pPr lvl="1"/>
            <a:r>
              <a:rPr lang="fr-FR" dirty="0"/>
              <a:t>Le code métier est pur (cad. sans effet de bord)</a:t>
            </a:r>
          </a:p>
          <a:p>
            <a:pPr lvl="1"/>
            <a:r>
              <a:rPr lang="fr-FR" dirty="0"/>
              <a:t>Les opérations d’IO sont faites avant et après le code métier </a:t>
            </a:r>
          </a:p>
          <a:p>
            <a:endParaRPr lang="fr-FR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C24C543-F9FC-47A3-999D-D8F9DD95EE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61696" y="2067629"/>
            <a:ext cx="4667944" cy="4270375"/>
          </a:xfrm>
        </p:spPr>
        <p:txBody>
          <a:bodyPr/>
          <a:lstStyle/>
          <a:p>
            <a:r>
              <a:rPr lang="fr-FR" dirty="0"/>
              <a:t>Dépendances</a:t>
            </a:r>
          </a:p>
        </p:txBody>
      </p:sp>
      <p:pic>
        <p:nvPicPr>
          <p:cNvPr id="10" name="Picture 9" descr="A picture containing game&#10;&#10;Description automatically generated">
            <a:extLst>
              <a:ext uri="{FF2B5EF4-FFF2-40B4-BE49-F238E27FC236}">
                <a16:creationId xmlns:a16="http://schemas.microsoft.com/office/drawing/2014/main" id="{96492A83-C287-42F2-93D5-67062AC9E5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69" y="2440791"/>
            <a:ext cx="2736304" cy="197641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166AB3D-02A7-4804-ABAC-929D424FA58D}"/>
              </a:ext>
            </a:extLst>
          </p:cNvPr>
          <p:cNvGrpSpPr/>
          <p:nvPr/>
        </p:nvGrpSpPr>
        <p:grpSpPr>
          <a:xfrm>
            <a:off x="3554181" y="2814307"/>
            <a:ext cx="1897360" cy="953646"/>
            <a:chOff x="4164347" y="2622802"/>
            <a:chExt cx="1897360" cy="95364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C25A87-305D-41BB-BF42-464E666D3921}"/>
                </a:ext>
              </a:extLst>
            </p:cNvPr>
            <p:cNvSpPr txBox="1"/>
            <p:nvPr/>
          </p:nvSpPr>
          <p:spPr>
            <a:xfrm>
              <a:off x="4389227" y="2837784"/>
              <a:ext cx="165134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hlinkClick r:id="rId3"/>
                </a:rPr>
                <a:t>https://blog.xebia.fr/2016/03/16/perennisez-votre-metier-avec-larchitecture-hexagonale/</a:t>
              </a:r>
              <a:endParaRPr lang="fr-FR" sz="105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E790AE-1C17-44D7-A9C8-9973E6A6B0F0}"/>
                </a:ext>
              </a:extLst>
            </p:cNvPr>
            <p:cNvSpPr txBox="1"/>
            <p:nvPr/>
          </p:nvSpPr>
          <p:spPr>
            <a:xfrm>
              <a:off x="4164347" y="2622802"/>
              <a:ext cx="18973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Architecture Hexagonale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CE1A06C-C419-4DCB-838E-A3DE69BA82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72" t="3238" r="1945"/>
          <a:stretch/>
        </p:blipFill>
        <p:spPr>
          <a:xfrm>
            <a:off x="839416" y="4689392"/>
            <a:ext cx="3197994" cy="16486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8E8F53A-A603-417B-8E21-2F655AAF153D}"/>
              </a:ext>
            </a:extLst>
          </p:cNvPr>
          <p:cNvSpPr/>
          <p:nvPr/>
        </p:nvSpPr>
        <p:spPr>
          <a:xfrm>
            <a:off x="3944166" y="5019716"/>
            <a:ext cx="189736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50" dirty="0">
                <a:hlinkClick r:id="rId5"/>
              </a:rPr>
              <a:t>https://blog.cleancoder.com/uncle-bob/2012/08/13/the-clean-architecture.html</a:t>
            </a:r>
            <a:endParaRPr lang="fr-FR" sz="10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674C9B-A1F3-4070-8193-11261F081345}"/>
              </a:ext>
            </a:extLst>
          </p:cNvPr>
          <p:cNvSpPr txBox="1"/>
          <p:nvPr/>
        </p:nvSpPr>
        <p:spPr>
          <a:xfrm>
            <a:off x="3656051" y="4759074"/>
            <a:ext cx="1897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Clean Architecture</a:t>
            </a:r>
          </a:p>
        </p:txBody>
      </p:sp>
    </p:spTree>
    <p:extLst>
      <p:ext uri="{BB962C8B-B14F-4D97-AF65-F5344CB8AC3E}">
        <p14:creationId xmlns:p14="http://schemas.microsoft.com/office/powerpoint/2010/main" val="1887704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t sitting on a white background&#10;&#10;Description automatically generated">
            <a:extLst>
              <a:ext uri="{FF2B5EF4-FFF2-40B4-BE49-F238E27FC236}">
                <a16:creationId xmlns:a16="http://schemas.microsoft.com/office/drawing/2014/main" id="{501612CE-3C67-4D24-81FF-2BBAD1AFC6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818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364580B-B24D-4448-B898-C13F15482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EBB63E-FF19-493F-9618-BFFB451D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64ADD-25ED-4ED5-BF87-5D8E37AC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619" y="365125"/>
            <a:ext cx="6284626" cy="1984785"/>
          </a:xfrm>
        </p:spPr>
        <p:txBody>
          <a:bodyPr anchor="b"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</a:rPr>
              <a:t>Modélisation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0B4CF-9B45-4BA0-BDBE-CA6DA48E3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9619" y="2561303"/>
            <a:ext cx="6284626" cy="3210232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rgbClr val="FFFFFF"/>
                </a:solidFill>
                <a:sym typeface="Wingdings" panose="05000000000000000000" pitchFamily="2" charset="2"/>
              </a:rPr>
              <a:t>Typage avec des ADT (</a:t>
            </a:r>
            <a:r>
              <a:rPr lang="fr-FR" dirty="0" err="1">
                <a:solidFill>
                  <a:srgbClr val="FFFFFF"/>
                </a:solidFill>
                <a:sym typeface="Wingdings" panose="05000000000000000000" pitchFamily="2" charset="2"/>
              </a:rPr>
              <a:t>Algebraic</a:t>
            </a:r>
            <a:r>
              <a:rPr lang="fr-FR" dirty="0">
                <a:solidFill>
                  <a:srgbClr val="FFFFFF"/>
                </a:solidFill>
                <a:sym typeface="Wingdings" panose="05000000000000000000" pitchFamily="2" charset="2"/>
              </a:rPr>
              <a:t> Data Types)</a:t>
            </a:r>
          </a:p>
          <a:p>
            <a:r>
              <a:rPr lang="fr-FR" dirty="0">
                <a:solidFill>
                  <a:srgbClr val="FFFFFF"/>
                </a:solidFill>
                <a:sym typeface="Wingdings" panose="05000000000000000000" pitchFamily="2" charset="2"/>
              </a:rPr>
              <a:t>Entités, Agrégats et Value </a:t>
            </a:r>
            <a:r>
              <a:rPr lang="fr-FR" dirty="0" err="1">
                <a:solidFill>
                  <a:srgbClr val="FFFFFF"/>
                </a:solidFill>
                <a:sym typeface="Wingdings" panose="05000000000000000000" pitchFamily="2" charset="2"/>
              </a:rPr>
              <a:t>Objects</a:t>
            </a:r>
            <a:endParaRPr lang="fr-FR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r>
              <a:rPr lang="fr-FR" dirty="0">
                <a:solidFill>
                  <a:srgbClr val="FFFFFF"/>
                </a:solidFill>
                <a:sym typeface="Wingdings" panose="05000000000000000000" pitchFamily="2" charset="2"/>
              </a:rPr>
              <a:t>Machine à états</a:t>
            </a:r>
          </a:p>
          <a:p>
            <a:pPr marL="0" indent="0">
              <a:buNone/>
            </a:pPr>
            <a:endParaRPr lang="fr-FR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endParaRPr lang="fr-FR" sz="2000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48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A1515-2B0E-428C-B745-018C0AC61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Changement de paradigme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88939A-7E09-40E5-B861-5F62BD62C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504" y="1825625"/>
            <a:ext cx="9036496" cy="4270375"/>
          </a:xfrm>
        </p:spPr>
        <p:txBody>
          <a:bodyPr>
            <a:normAutofit/>
          </a:bodyPr>
          <a:lstStyle/>
          <a:p>
            <a:r>
              <a:rPr lang="fr-FR" sz="3200" dirty="0"/>
              <a:t>Vision fonctionnelle</a:t>
            </a:r>
          </a:p>
          <a:p>
            <a:pPr lvl="1"/>
            <a:r>
              <a:rPr lang="fr-FR" sz="2800" dirty="0"/>
              <a:t>Le programme est une série (pipeline) de transformations à partir d’une donnée d’entrée</a:t>
            </a:r>
          </a:p>
          <a:p>
            <a:pPr lvl="1"/>
            <a:r>
              <a:rPr lang="fr-FR" sz="2800" dirty="0"/>
              <a:t>Séparation de la donnée et du comportement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D7D793A4-08F6-46D7-9A4F-A14AE8AD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4221088"/>
            <a:ext cx="5228414" cy="162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15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6DC8-E233-42D6-82BF-2D392A14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Cheat</a:t>
            </a:r>
            <a:r>
              <a:rPr lang="fr-FR" dirty="0"/>
              <a:t> </a:t>
            </a:r>
            <a:r>
              <a:rPr lang="fr-FR" dirty="0" err="1"/>
              <a:t>sheet</a:t>
            </a:r>
            <a:r>
              <a:rPr lang="fr-FR" dirty="0"/>
              <a:t> F# </a:t>
            </a:r>
            <a:r>
              <a:rPr lang="fr-FR" sz="1600" dirty="0"/>
              <a:t>(</a:t>
            </a:r>
            <a:r>
              <a:rPr lang="fr-FR" sz="1600" dirty="0">
                <a:hlinkClick r:id="rId2"/>
              </a:rPr>
              <a:t>http://dungpa.github.io/fsharp-cheatsheet/</a:t>
            </a:r>
            <a:r>
              <a:rPr lang="fr-FR" sz="1600" dirty="0"/>
              <a:t>/)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E20E8-DCAC-4AF2-B0FC-9F4EB1569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916832"/>
            <a:ext cx="8859088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11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16DC8-E233-42D6-82BF-2D392A140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Cheat</a:t>
            </a:r>
            <a:r>
              <a:rPr lang="fr-FR" dirty="0"/>
              <a:t> </a:t>
            </a:r>
            <a:r>
              <a:rPr lang="fr-FR" dirty="0" err="1"/>
              <a:t>sheet</a:t>
            </a:r>
            <a:r>
              <a:rPr lang="fr-FR" dirty="0"/>
              <a:t> F#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7A390C-C0A7-483E-A5DD-60F3B22A3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580" y="1943100"/>
            <a:ext cx="6752659" cy="396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46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08645-9595-40C0-B91A-BD73FA9D9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Cheat</a:t>
            </a:r>
            <a:r>
              <a:rPr lang="fr-FR" dirty="0"/>
              <a:t> </a:t>
            </a:r>
            <a:r>
              <a:rPr lang="fr-FR" dirty="0" err="1"/>
              <a:t>sheet</a:t>
            </a:r>
            <a:r>
              <a:rPr lang="fr-FR" dirty="0"/>
              <a:t> F#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C78B5-9545-48A1-BC19-DD85A3945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44824"/>
            <a:ext cx="5184576" cy="40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05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4C777-E0FC-44D8-BE70-E488F42C6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fr-FR"/>
              <a:t>Types !=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01668-DC5E-4DFC-ABF8-D05E461E3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 fontScale="92500" lnSpcReduction="20000"/>
          </a:bodyPr>
          <a:lstStyle/>
          <a:p>
            <a:r>
              <a:rPr lang="fr-FR" sz="2200" dirty="0"/>
              <a:t>Les types sont des structures de données</a:t>
            </a:r>
          </a:p>
          <a:p>
            <a:r>
              <a:rPr lang="fr-FR" sz="2200" dirty="0"/>
              <a:t>Les types définissent des ensembles</a:t>
            </a:r>
          </a:p>
          <a:p>
            <a:r>
              <a:rPr lang="fr-FR" sz="2200" dirty="0"/>
              <a:t>Les structures des données et le comportement sont dissociés</a:t>
            </a:r>
          </a:p>
          <a:p>
            <a:pPr lvl="1"/>
            <a:r>
              <a:rPr lang="fr-FR" sz="2200" dirty="0"/>
              <a:t>Immutabilité par défaut</a:t>
            </a:r>
          </a:p>
          <a:p>
            <a:pPr lvl="1"/>
            <a:r>
              <a:rPr lang="fr-FR" sz="2200" dirty="0"/>
              <a:t>Grande rupture avec POO</a:t>
            </a:r>
          </a:p>
          <a:p>
            <a:r>
              <a:rPr lang="fr-FR" sz="2200" dirty="0"/>
              <a:t>Les types servent également de spécification</a:t>
            </a:r>
          </a:p>
          <a:p>
            <a:r>
              <a:rPr lang="fr-FR" sz="2200" dirty="0"/>
              <a:t>On peut capturer les règles métier dans les types et laisser le compilateur faire le travail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5BE58E8C-B73E-42FE-9E91-3BC3131F7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71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E1C89-C4B9-45AA-A307-D997B578E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Types Composables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BF490-C7DA-43A9-A07B-4587BE2C1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Discriminated</a:t>
            </a:r>
            <a:r>
              <a:rPr lang="fr-FR" dirty="0"/>
              <a:t> Unions -&gt; opération « + » , types OU</a:t>
            </a:r>
          </a:p>
          <a:p>
            <a:pPr lvl="1"/>
            <a:r>
              <a:rPr lang="fr-FR" dirty="0"/>
              <a:t>Shape c’est définit soit par un Carré soit par un Rectangle soit par un Cercle</a:t>
            </a:r>
          </a:p>
          <a:p>
            <a:pPr lvl="1"/>
            <a:r>
              <a:rPr lang="fr-FR" dirty="0"/>
              <a:t>L’ensemble des </a:t>
            </a:r>
            <a:r>
              <a:rPr lang="fr-FR" dirty="0" err="1"/>
              <a:t>Shapes</a:t>
            </a:r>
            <a:r>
              <a:rPr lang="fr-FR" dirty="0"/>
              <a:t> est = Ensemble Carrés + Ensemble Rectangle + Ensemble Cercles </a:t>
            </a:r>
          </a:p>
          <a:p>
            <a:pPr marL="365760" lvl="1" indent="0">
              <a:buNone/>
            </a:pPr>
            <a:endParaRPr lang="fr-FR" dirty="0"/>
          </a:p>
          <a:p>
            <a:r>
              <a:rPr lang="fr-FR" dirty="0" err="1"/>
              <a:t>Tupples</a:t>
            </a:r>
            <a:r>
              <a:rPr lang="fr-FR" dirty="0"/>
              <a:t> -&gt; opération « * » car ils représentent le produit cartésien de plusieurs ensembles</a:t>
            </a:r>
          </a:p>
          <a:p>
            <a:pPr lvl="1"/>
            <a:r>
              <a:rPr lang="fr-FR" dirty="0"/>
              <a:t>Int * </a:t>
            </a:r>
            <a:r>
              <a:rPr lang="fr-FR" dirty="0" err="1"/>
              <a:t>Bool</a:t>
            </a:r>
            <a:r>
              <a:rPr lang="fr-FR" dirty="0"/>
              <a:t> -&gt; le produit cartésien de l’ensemble des entiers  avec l’ensemble des </a:t>
            </a:r>
            <a:r>
              <a:rPr lang="fr-FR" dirty="0" err="1"/>
              <a:t>Booleens</a:t>
            </a:r>
            <a:endParaRPr lang="fr-FR" dirty="0"/>
          </a:p>
          <a:p>
            <a:pPr marL="365760" lvl="1" indent="0">
              <a:buNone/>
            </a:pPr>
            <a:endParaRPr lang="fr-FR" dirty="0"/>
          </a:p>
          <a:p>
            <a:r>
              <a:rPr lang="fr-FR" dirty="0"/>
              <a:t>Record types  -&gt; Structures de données complexes</a:t>
            </a:r>
          </a:p>
        </p:txBody>
      </p:sp>
    </p:spTree>
    <p:extLst>
      <p:ext uri="{BB962C8B-B14F-4D97-AF65-F5344CB8AC3E}">
        <p14:creationId xmlns:p14="http://schemas.microsoft.com/office/powerpoint/2010/main" val="1096243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08645-9595-40C0-B91A-BD73FA9D9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Cheat</a:t>
            </a:r>
            <a:r>
              <a:rPr lang="fr-FR" dirty="0"/>
              <a:t> </a:t>
            </a:r>
            <a:r>
              <a:rPr lang="fr-FR" dirty="0" err="1"/>
              <a:t>sheet</a:t>
            </a:r>
            <a:r>
              <a:rPr lang="fr-FR" dirty="0"/>
              <a:t> F# - Record Types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54BB6F-1205-494E-A673-C5BFFBC3AA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Immutabilité par défaut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Mutabilité explicite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FA6786-2A39-4C19-82B0-C854CE9FA38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Peuvent être mutuellement récursifs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Différence avec les classes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264C72-CEFE-4FC5-A09D-D6CE7EC5C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339922"/>
            <a:ext cx="3557730" cy="1656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DFF336-D2AF-468F-92BF-A3517F0FC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198" y="4779466"/>
            <a:ext cx="4189004" cy="1379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B968D8-6631-4221-A836-940EEDD72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2330388"/>
            <a:ext cx="2167136" cy="16103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1DC156-467B-45C9-AC4E-C90E702011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40" y="4779466"/>
            <a:ext cx="2784374" cy="141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81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44367-47F3-474B-B1DE-C50BF5396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E618D53-B9CD-4719-8D9D-99F8FB20F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1" b="8842"/>
          <a:stretch/>
        </p:blipFill>
        <p:spPr>
          <a:xfrm>
            <a:off x="532303" y="2138935"/>
            <a:ext cx="1908519" cy="8181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FE96255-17FA-4B45-8958-E5BCEB52E4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56" b="10036"/>
          <a:stretch/>
        </p:blipFill>
        <p:spPr>
          <a:xfrm>
            <a:off x="513743" y="3606516"/>
            <a:ext cx="1800200" cy="868127"/>
          </a:xfrm>
          <a:prstGeom prst="rect">
            <a:avLst/>
          </a:prstGeom>
        </p:spPr>
      </p:pic>
      <p:pic>
        <p:nvPicPr>
          <p:cNvPr id="6146" name="Picture 2" descr="Résultat de recherche d'images pour &quot;logo jump groupe bizness&quot;">
            <a:extLst>
              <a:ext uri="{FF2B5EF4-FFF2-40B4-BE49-F238E27FC236}">
                <a16:creationId xmlns:a16="http://schemas.microsoft.com/office/drawing/2014/main" id="{0AFF8B4D-DE7B-4C1F-BEE8-4FE7E693D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6" b="34995"/>
          <a:stretch/>
        </p:blipFill>
        <p:spPr bwMode="auto">
          <a:xfrm>
            <a:off x="6819926" y="3568871"/>
            <a:ext cx="1825696" cy="72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3A8ADA3-2277-4CD4-8B71-8B675BD4D7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2" t="12387" r="8634" b="6738"/>
          <a:stretch/>
        </p:blipFill>
        <p:spPr>
          <a:xfrm>
            <a:off x="527031" y="4950326"/>
            <a:ext cx="1800200" cy="97742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1EAC27C-97FB-42AD-B6A4-497ABEAE508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9" b="25285"/>
          <a:stretch/>
        </p:blipFill>
        <p:spPr>
          <a:xfrm>
            <a:off x="9230056" y="2164573"/>
            <a:ext cx="2385102" cy="68864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A5F8570-C6F1-4177-BD74-62BBD3CCC7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784" y="4950326"/>
            <a:ext cx="1947269" cy="616635"/>
          </a:xfrm>
          <a:prstGeom prst="rect">
            <a:avLst/>
          </a:prstGeom>
        </p:spPr>
      </p:pic>
      <p:pic>
        <p:nvPicPr>
          <p:cNvPr id="53" name="Picture 5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2A225D-CEBB-4BFF-BE72-D247628C7FE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5" t="19755" r="3122" b="21270"/>
          <a:stretch/>
        </p:blipFill>
        <p:spPr>
          <a:xfrm>
            <a:off x="6781784" y="2138667"/>
            <a:ext cx="1656184" cy="1058871"/>
          </a:xfrm>
          <a:prstGeom prst="rect">
            <a:avLst/>
          </a:prstGeom>
        </p:spPr>
      </p:pic>
      <p:pic>
        <p:nvPicPr>
          <p:cNvPr id="57" name="Picture 5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C0A6426-38EC-49FB-BC3E-71F5A5552AC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96" b="31470"/>
          <a:stretch/>
        </p:blipFill>
        <p:spPr>
          <a:xfrm>
            <a:off x="3471860" y="3574378"/>
            <a:ext cx="1908518" cy="80794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9B63810-CE41-41D4-925B-7294C601284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83" b="26744"/>
          <a:stretch/>
        </p:blipFill>
        <p:spPr>
          <a:xfrm>
            <a:off x="3325400" y="4950326"/>
            <a:ext cx="2201438" cy="72441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8A041FB-0A61-4075-BE87-4FBC388F07C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0" t="13441" r="5500" b="6685"/>
          <a:stretch/>
        </p:blipFill>
        <p:spPr>
          <a:xfrm>
            <a:off x="3325400" y="2160775"/>
            <a:ext cx="2464994" cy="792027"/>
          </a:xfrm>
          <a:prstGeom prst="rect">
            <a:avLst/>
          </a:prstGeom>
        </p:spPr>
      </p:pic>
      <p:pic>
        <p:nvPicPr>
          <p:cNvPr id="4" name="Picture 3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5170FC69-F915-4736-B33A-C10366720E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604" y="3207060"/>
            <a:ext cx="1984005" cy="872962"/>
          </a:xfrm>
          <a:prstGeom prst="rect">
            <a:avLst/>
          </a:prstGeom>
        </p:spPr>
      </p:pic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43EA40C9-63F3-44CC-B13E-6531658D9D6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129" y="4819246"/>
            <a:ext cx="2464994" cy="74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161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E0895-CBD2-4B5D-8039-D58B53AC1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Cheat</a:t>
            </a:r>
            <a:r>
              <a:rPr lang="fr-FR" dirty="0"/>
              <a:t> </a:t>
            </a:r>
            <a:r>
              <a:rPr lang="fr-FR" dirty="0" err="1"/>
              <a:t>sheet</a:t>
            </a:r>
            <a:r>
              <a:rPr lang="fr-FR" dirty="0"/>
              <a:t> F# - </a:t>
            </a:r>
            <a:r>
              <a:rPr lang="fr-FR" dirty="0" err="1"/>
              <a:t>Discriminated</a:t>
            </a:r>
            <a:r>
              <a:rPr lang="fr-FR" dirty="0"/>
              <a:t> Unions Types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3A800D-9B47-4F9B-9343-769A3FD93F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43472" y="1955826"/>
            <a:ext cx="4343400" cy="29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98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97382-0F85-4789-93B0-32D44A281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les erreurs et valeurs facultatives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2DC1E-93BD-4A30-B11C-92DCD90BC1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Erreurs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b="1" dirty="0">
                <a:solidFill>
                  <a:schemeClr val="accent1"/>
                </a:solidFill>
              </a:rPr>
              <a:t>Le chapitre 10 est entièrement dédié aux erreurs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92CF25-8F90-4C1C-992E-4A7E37A9AF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Valeurs facultatives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0392E-C6E2-4415-B8E9-CCCAFB37D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589" y="2384884"/>
            <a:ext cx="3423542" cy="15414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968804-7E7F-4247-8E43-EAA797432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2384884"/>
            <a:ext cx="4745980" cy="219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17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481C4-EB16-432F-83FC-90203544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Concepts DDD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04095-41E3-424A-99F1-5403245160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Value </a:t>
            </a:r>
            <a:r>
              <a:rPr lang="fr-FR" dirty="0" err="1"/>
              <a:t>Objects</a:t>
            </a:r>
            <a:r>
              <a:rPr lang="fr-FR" dirty="0"/>
              <a:t> : </a:t>
            </a:r>
          </a:p>
          <a:p>
            <a:pPr lvl="1"/>
            <a:r>
              <a:rPr lang="fr-FR" dirty="0"/>
              <a:t>objets sans identité, immutables, égalité structurelle. </a:t>
            </a:r>
          </a:p>
          <a:p>
            <a:pPr lvl="1"/>
            <a:r>
              <a:rPr lang="fr-FR" dirty="0"/>
              <a:t>exemples : noms; adresses; montants; dates…</a:t>
            </a:r>
          </a:p>
          <a:p>
            <a:endParaRPr lang="fr-FR" dirty="0"/>
          </a:p>
          <a:p>
            <a:r>
              <a:rPr lang="fr-FR" dirty="0"/>
              <a:t>Entités :</a:t>
            </a:r>
          </a:p>
          <a:p>
            <a:pPr lvl="1"/>
            <a:r>
              <a:rPr lang="fr-FR" dirty="0"/>
              <a:t>objets avec une identité propre (ID)</a:t>
            </a:r>
          </a:p>
          <a:p>
            <a:pPr lvl="1"/>
            <a:r>
              <a:rPr lang="fr-FR" dirty="0"/>
              <a:t>objets avec une durée de vie</a:t>
            </a:r>
          </a:p>
          <a:p>
            <a:pPr lvl="1"/>
            <a:r>
              <a:rPr lang="fr-FR" dirty="0"/>
              <a:t>égalité par ID</a:t>
            </a:r>
          </a:p>
          <a:p>
            <a:pPr lvl="1"/>
            <a:r>
              <a:rPr lang="fr-FR" dirty="0"/>
              <a:t>exemples :  client; facture; commande; produit</a:t>
            </a:r>
          </a:p>
          <a:p>
            <a:pPr lvl="1"/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846237-8014-4F22-B5E7-1A859EE325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Agrégats :</a:t>
            </a:r>
          </a:p>
          <a:p>
            <a:pPr lvl="1"/>
            <a:r>
              <a:rPr lang="fr-FR" dirty="0"/>
              <a:t>Une ensemble d’objets agrèges dans une seule entité afin de garantir la consistance </a:t>
            </a:r>
          </a:p>
          <a:p>
            <a:pPr lvl="1"/>
            <a:r>
              <a:rPr lang="fr-FR" dirty="0"/>
              <a:t>peuvent être pris comme unité atomique dans les transactions</a:t>
            </a:r>
          </a:p>
          <a:p>
            <a:pPr lvl="1"/>
            <a:r>
              <a:rPr lang="fr-FR" dirty="0"/>
              <a:t>Les entités référencent leur agrégats par ID</a:t>
            </a:r>
          </a:p>
          <a:p>
            <a:pPr lvl="1"/>
            <a:r>
              <a:rPr lang="fr-FR" dirty="0"/>
              <a:t>Exemple : </a:t>
            </a:r>
            <a:r>
              <a:rPr lang="fr-FR" dirty="0" err="1"/>
              <a:t>Order</a:t>
            </a:r>
            <a:r>
              <a:rPr lang="fr-FR" dirty="0"/>
              <a:t> et </a:t>
            </a:r>
            <a:r>
              <a:rPr lang="fr-FR" dirty="0" err="1"/>
              <a:t>OrderLine</a:t>
            </a:r>
            <a:endParaRPr lang="fr-FR" dirty="0"/>
          </a:p>
          <a:p>
            <a:pPr marL="685800" lvl="2" indent="0">
              <a:buNone/>
            </a:pP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0299E-9516-4FC7-84B0-EBCBFF1A0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072" y="4583002"/>
            <a:ext cx="4896544" cy="153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740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39BB6-9D82-4804-84E3-DD636E4DC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pouvoir des types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CAE49-B884-4D06-B890-85F4D1718B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Renforcer l’intégrité des types simples</a:t>
            </a:r>
          </a:p>
          <a:p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A3D624-B5F6-4B5E-9162-FBCC20CEFC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861528"/>
            <a:ext cx="4343400" cy="4270375"/>
          </a:xfrm>
        </p:spPr>
        <p:txBody>
          <a:bodyPr/>
          <a:lstStyle/>
          <a:p>
            <a:r>
              <a:rPr lang="fr-FR" dirty="0"/>
              <a:t>Les invariants dans le système de typage</a:t>
            </a:r>
          </a:p>
          <a:p>
            <a:pPr lvl="1"/>
            <a:r>
              <a:rPr lang="fr-FR" dirty="0"/>
              <a:t>Invariant : quelque chose qui reste vrai peu importe ce qu’ils se passe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3215D5-AC49-4B0E-8A90-4E1259449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2636912"/>
            <a:ext cx="3522577" cy="926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42A5D2-72E3-4387-9862-7FF937748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249" y="3838315"/>
            <a:ext cx="3746902" cy="859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B5DBB-A7C2-4554-B689-B700D2538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249" y="4922943"/>
            <a:ext cx="2160240" cy="576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0C3C70-7D1D-4DB2-AAAC-12FC6AD2B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0096" y="3227473"/>
            <a:ext cx="3195171" cy="1221683"/>
          </a:xfrm>
          <a:prstGeom prst="rect">
            <a:avLst/>
          </a:prstGeom>
        </p:spPr>
      </p:pic>
      <p:pic>
        <p:nvPicPr>
          <p:cNvPr id="12" name="Graphic 11" descr="Thumbs up sign">
            <a:extLst>
              <a:ext uri="{FF2B5EF4-FFF2-40B4-BE49-F238E27FC236}">
                <a16:creationId xmlns:a16="http://schemas.microsoft.com/office/drawing/2014/main" id="{D46FD7BE-68A2-4376-A7E2-E51CB218DF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74316" y="3429000"/>
            <a:ext cx="550884" cy="5508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52F36C-AD4A-492B-80AD-7FE639C4AC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2932" y="4922943"/>
            <a:ext cx="2538546" cy="1337270"/>
          </a:xfrm>
          <a:prstGeom prst="rect">
            <a:avLst/>
          </a:prstGeom>
        </p:spPr>
      </p:pic>
      <p:pic>
        <p:nvPicPr>
          <p:cNvPr id="14" name="Graphic 13" descr="Thumbs up sign">
            <a:extLst>
              <a:ext uri="{FF2B5EF4-FFF2-40B4-BE49-F238E27FC236}">
                <a16:creationId xmlns:a16="http://schemas.microsoft.com/office/drawing/2014/main" id="{9647F86D-DAD0-4FFE-BFC4-E68367D360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0574316" y="5210975"/>
            <a:ext cx="550884" cy="55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927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F0568-79E0-4685-BAB6-F064B7D00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Capturer des règles métier avec le système de typage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9BD7B-E82D-4917-B35B-D9151EFFD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Règle métier non renforcée par le compilateur </a:t>
            </a:r>
          </a:p>
          <a:p>
            <a:r>
              <a:rPr lang="fr-FR" dirty="0"/>
              <a:t>L’implémentation produit des exceptions qui ne sont pas documentés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7AC1CE-9D4B-4424-B089-7D5C28099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3140968"/>
            <a:ext cx="94392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098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F0568-79E0-4685-BAB6-F064B7D00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Capturer des règles métier avec le système de typage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9BD7B-E82D-4917-B35B-D9151EFFD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Règle métier renforcée par le compilateur grâce au système de typage</a:t>
            </a:r>
          </a:p>
          <a:p>
            <a:r>
              <a:rPr lang="fr-FR" dirty="0"/>
              <a:t>Les cas d’erreur sont renforcés et documentés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53BC6B-5922-495D-9B5C-ACC72EB12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996952"/>
            <a:ext cx="10344472" cy="233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559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DFA7-8E1D-48AF-803E-FABBB805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un workflow comme un pipeline de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B49D3-8979-4D7D-A69F-7F708C14F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Input -&gt; Workflow -&gt; Output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2F9868-FEB2-49EB-9D64-28FAE9AA0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059" y="2636912"/>
            <a:ext cx="8631882" cy="311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00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DFA7-8E1D-48AF-803E-FABBB805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Modéliser un workflow comme un pipeline de transformations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355F32-4A1C-4D99-AF20-7940BDD88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On peut voir que le pipeline de transformation concerne le « </a:t>
            </a:r>
            <a:r>
              <a:rPr lang="fr-FR" dirty="0" err="1"/>
              <a:t>Order</a:t>
            </a:r>
            <a:r>
              <a:rPr lang="fr-FR" dirty="0"/>
              <a:t> » qui va avoir une succession d’états fortement types</a:t>
            </a:r>
          </a:p>
          <a:p>
            <a:r>
              <a:rPr lang="fr-FR" dirty="0"/>
              <a:t>Un bon cas pour une modélisation avec une machine à états</a:t>
            </a:r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0C6E9-9689-4C69-BEC8-EFDAE7F33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28" y="2276872"/>
            <a:ext cx="5513958" cy="1980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1B977A-D541-4830-B42F-9E7B6F0B5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2204864"/>
            <a:ext cx="4467371" cy="166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76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882B-9F08-49EA-8DBC-8D1951D2B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Machines à états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16C59A-2714-4674-8721-101D7A1CA58E}"/>
              </a:ext>
            </a:extLst>
          </p:cNvPr>
          <p:cNvSpPr/>
          <p:nvPr/>
        </p:nvSpPr>
        <p:spPr>
          <a:xfrm>
            <a:off x="2927648" y="4869160"/>
            <a:ext cx="67687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hlinkClick r:id="rId2"/>
              </a:rPr>
              <a:t>https://xstate.js.org/viz/?gist=16c981f689f3dfb0bc8ecf7d32cd8dda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CAD4D9-2772-4927-967B-4D3073609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022" y="2112265"/>
            <a:ext cx="7523956" cy="224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53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C3CBD-3D92-4855-82A7-7CFBE53C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Machines à états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61DB6-D211-4188-A284-6ADE64477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Bénéfice énormes :</a:t>
            </a:r>
          </a:p>
          <a:p>
            <a:pPr lvl="1"/>
            <a:r>
              <a:rPr lang="fr-FR" dirty="0"/>
              <a:t>Support visuel</a:t>
            </a:r>
          </a:p>
          <a:p>
            <a:pPr lvl="1"/>
            <a:r>
              <a:rPr lang="fr-FR" dirty="0"/>
              <a:t>Être sur que tous les cas sont pris en compte</a:t>
            </a:r>
          </a:p>
          <a:p>
            <a:pPr lvl="1"/>
            <a:r>
              <a:rPr lang="fr-FR" dirty="0"/>
              <a:t>Prototypage facile (</a:t>
            </a:r>
            <a:r>
              <a:rPr lang="fr-FR" dirty="0" err="1"/>
              <a:t>xState</a:t>
            </a:r>
            <a:r>
              <a:rPr lang="fr-FR" dirty="0"/>
              <a:t> (JS),  </a:t>
            </a:r>
            <a:r>
              <a:rPr lang="fr-FR" dirty="0" err="1"/>
              <a:t>Stateless</a:t>
            </a:r>
            <a:r>
              <a:rPr lang="fr-FR" dirty="0"/>
              <a:t> (.net), Viso, sur papier </a:t>
            </a:r>
            <a:r>
              <a:rPr lang="fr-FR" dirty="0">
                <a:sym typeface="Wingdings" panose="05000000000000000000" pitchFamily="2" charset="2"/>
              </a:rPr>
              <a:t>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Aide à identifier les dépendances (Quels sont événements qui viennent de l’extérieur?)</a:t>
            </a:r>
          </a:p>
        </p:txBody>
      </p:sp>
    </p:spTree>
    <p:extLst>
      <p:ext uri="{BB962C8B-B14F-4D97-AF65-F5344CB8AC3E}">
        <p14:creationId xmlns:p14="http://schemas.microsoft.com/office/powerpoint/2010/main" val="227685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but de la session de ce soir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Présenter le livre « Domain Driven Design Made </a:t>
            </a:r>
            <a:r>
              <a:rPr lang="fr-FR" dirty="0" err="1">
                <a:sym typeface="Wingdings" panose="05000000000000000000" pitchFamily="2" charset="2"/>
              </a:rPr>
              <a:t>Functional</a:t>
            </a:r>
            <a:r>
              <a:rPr lang="fr-FR" dirty="0">
                <a:sym typeface="Wingdings" panose="05000000000000000000" pitchFamily="2" charset="2"/>
              </a:rPr>
              <a:t> » de Scott </a:t>
            </a:r>
            <a:r>
              <a:rPr lang="fr-FR" dirty="0" err="1">
                <a:sym typeface="Wingdings" panose="05000000000000000000" pitchFamily="2" charset="2"/>
              </a:rPr>
              <a:t>Wlaschin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Découvrir les principaux concepts de DDD</a:t>
            </a:r>
          </a:p>
          <a:p>
            <a:r>
              <a:rPr lang="fr-FR" dirty="0">
                <a:sym typeface="Wingdings" panose="05000000000000000000" pitchFamily="2" charset="2"/>
              </a:rPr>
              <a:t>Voir comment le paradigme fonctionnel traite le sujet</a:t>
            </a:r>
          </a:p>
          <a:p>
            <a:r>
              <a:rPr lang="fr-FR" dirty="0">
                <a:sym typeface="Wingdings" panose="05000000000000000000" pitchFamily="2" charset="2"/>
              </a:rPr>
              <a:t>Vous donner envie d’acheter le livre et aller plus loin</a:t>
            </a:r>
          </a:p>
          <a:p>
            <a:pPr marL="0" indent="0">
              <a:buNone/>
            </a:pPr>
            <a:endParaRPr lang="fr-FR" dirty="0">
              <a:sym typeface="Wingdings" panose="05000000000000000000" pitchFamily="2" charset="2"/>
            </a:endParaRP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DB4F30-DE54-480C-BAA7-354A5DF1F6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1825624"/>
            <a:ext cx="3558089" cy="4270375"/>
          </a:xfrm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364580B-B24D-4448-B898-C13F15482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EBB63E-FF19-493F-9618-BFFB451D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64ADD-25ED-4ED5-BF87-5D8E37AC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619" y="365125"/>
            <a:ext cx="6284626" cy="1984785"/>
          </a:xfrm>
        </p:spPr>
        <p:txBody>
          <a:bodyPr anchor="b"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</a:rPr>
              <a:t>Implémentation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0B4CF-9B45-4BA0-BDBE-CA6DA48E3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9619" y="2561303"/>
            <a:ext cx="6284626" cy="3210232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rgbClr val="FFFFFF"/>
                </a:solidFill>
                <a:sym typeface="Wingdings" panose="05000000000000000000" pitchFamily="2" charset="2"/>
              </a:rPr>
              <a:t>Fonctions par tout</a:t>
            </a:r>
          </a:p>
          <a:p>
            <a:r>
              <a:rPr lang="fr-FR" dirty="0">
                <a:solidFill>
                  <a:srgbClr val="FFFFFF"/>
                </a:solidFill>
                <a:sym typeface="Wingdings" panose="05000000000000000000" pitchFamily="2" charset="2"/>
              </a:rPr>
              <a:t>Injection de dépendances</a:t>
            </a:r>
          </a:p>
          <a:p>
            <a:r>
              <a:rPr lang="fr-FR" dirty="0">
                <a:solidFill>
                  <a:srgbClr val="FFFFFF"/>
                </a:solidFill>
                <a:sym typeface="Wingdings" panose="05000000000000000000" pitchFamily="2" charset="2"/>
              </a:rPr>
              <a:t>Un aperçu de la solution fournie avec le livre</a:t>
            </a:r>
          </a:p>
          <a:p>
            <a:endParaRPr lang="fr-FR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endParaRPr lang="fr-FR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endParaRPr lang="fr-FR" sz="2000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816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F3E9567C-1EE6-4E4D-BEA1-1E5B191FD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95250"/>
            <a:ext cx="9144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618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3D0F8-6CD8-41F2-8358-72B37D7D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Construire un programme « fonctionnel 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3EEA71-A489-4890-9D78-F0F515856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04" y="1808476"/>
            <a:ext cx="1112190" cy="300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621FA5-36F5-4EBC-AE56-765B6808D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04" y="2348880"/>
            <a:ext cx="3837539" cy="1554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63DB3B-900B-4FE8-8CED-7C80928EE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480" y="4293096"/>
            <a:ext cx="4555629" cy="1785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A3B2CB-9659-4D3E-B347-67E8117225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136" y="1700808"/>
            <a:ext cx="3961889" cy="322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147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3D0F8-6CD8-41F2-8358-72B37D7D9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Injection de dépendances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19EFAC2-E389-438F-9849-3193D7E2AD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Un exemple simple :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9F75EE5-DB3D-43ED-850E-EF33165AAC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Implémentation réelle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55A225-9C86-4E4B-A05F-904EBEB1A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775" y="2348880"/>
            <a:ext cx="4178225" cy="12987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3BD5B4-9572-4556-9DCA-5CC9A65B0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93455"/>
            <a:ext cx="5657106" cy="5347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B3A2C1-9FD2-428E-AAF7-C1EC8A5D2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997" y="2348880"/>
            <a:ext cx="4876403" cy="346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55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A4918D-6B92-41BD-9A08-89AA9568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code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F72581-67BA-4177-8BC1-E817ED297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91302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364580B-B24D-4448-B898-C13F15482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EBB63E-FF19-493F-9618-BFFB451D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64ADD-25ED-4ED5-BF87-5D8E37AC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619" y="365125"/>
            <a:ext cx="6284626" cy="1984785"/>
          </a:xfrm>
        </p:spPr>
        <p:txBody>
          <a:bodyPr anchor="b"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0B4CF-9B45-4BA0-BDBE-CA6DA48E3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9619" y="2561303"/>
            <a:ext cx="6284626" cy="3210232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rgbClr val="FFFFFF"/>
                </a:solidFill>
                <a:sym typeface="Wingdings" panose="05000000000000000000" pitchFamily="2" charset="2"/>
              </a:rPr>
              <a:t>Les autres choses intéressantes du livre</a:t>
            </a:r>
          </a:p>
          <a:p>
            <a:r>
              <a:rPr lang="fr-FR" dirty="0">
                <a:solidFill>
                  <a:srgbClr val="FFFFFF"/>
                </a:solidFill>
                <a:sym typeface="Wingdings" panose="05000000000000000000" pitchFamily="2" charset="2"/>
              </a:rPr>
              <a:t>Sur DDD en pratique</a:t>
            </a:r>
          </a:p>
          <a:p>
            <a:r>
              <a:rPr lang="fr-FR" dirty="0">
                <a:solidFill>
                  <a:srgbClr val="FFFFFF"/>
                </a:solidFill>
                <a:sym typeface="Wingdings" panose="05000000000000000000" pitchFamily="2" charset="2"/>
              </a:rPr>
              <a:t>Sur les concepts vu ce soir et la vie d’un dev C#</a:t>
            </a:r>
          </a:p>
          <a:p>
            <a:endParaRPr lang="fr-FR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endParaRPr lang="fr-FR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FR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endParaRPr lang="fr-FR" sz="2000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284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8BA5E-E3C7-4260-9ED6-4B087762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sym typeface="Wingdings" panose="05000000000000000000" pitchFamily="2" charset="2"/>
              </a:rPr>
              <a:t>Les autres choses intéressantes du livre</a:t>
            </a:r>
            <a:br>
              <a:rPr lang="fr-FR" dirty="0">
                <a:sym typeface="Wingdings" panose="05000000000000000000" pitchFamily="2" charset="2"/>
              </a:rPr>
            </a:b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3DEA7-1677-44B0-AB0B-8F0E7EAD4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Tout le reste </a:t>
            </a:r>
            <a:r>
              <a:rPr lang="fr-FR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Le typage avancé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La composition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Gestion de erreurs à l’aide de </a:t>
            </a:r>
            <a:r>
              <a:rPr lang="fr-FR" dirty="0" err="1">
                <a:sym typeface="Wingdings" panose="05000000000000000000" pitchFamily="2" charset="2"/>
              </a:rPr>
              <a:t>Result</a:t>
            </a:r>
            <a:r>
              <a:rPr lang="fr-FR" dirty="0">
                <a:sym typeface="Wingdings" panose="05000000000000000000" pitchFamily="2" charset="2"/>
              </a:rPr>
              <a:t> et Railway </a:t>
            </a:r>
            <a:r>
              <a:rPr lang="fr-FR" dirty="0" err="1">
                <a:sym typeface="Wingdings" panose="05000000000000000000" pitchFamily="2" charset="2"/>
              </a:rPr>
              <a:t>Oriented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Programming</a:t>
            </a:r>
            <a:endParaRPr lang="fr-FR" dirty="0">
              <a:sym typeface="Wingdings" panose="05000000000000000000" pitchFamily="2" charset="2"/>
            </a:endParaRPr>
          </a:p>
          <a:p>
            <a:pPr lvl="1"/>
            <a:r>
              <a:rPr lang="fr-FR" dirty="0" err="1">
                <a:sym typeface="Wingdings" panose="05000000000000000000" pitchFamily="2" charset="2"/>
              </a:rPr>
              <a:t>Async</a:t>
            </a:r>
            <a:endParaRPr lang="fr-FR" dirty="0">
              <a:sym typeface="Wingdings" panose="05000000000000000000" pitchFamily="2" charset="2"/>
            </a:endParaRPr>
          </a:p>
          <a:p>
            <a:pPr lvl="1"/>
            <a:r>
              <a:rPr lang="fr-FR" dirty="0">
                <a:sym typeface="Wingdings" panose="05000000000000000000" pitchFamily="2" charset="2"/>
              </a:rPr>
              <a:t>Sérialisation &amp; Persistance</a:t>
            </a:r>
          </a:p>
          <a:p>
            <a:r>
              <a:rPr lang="fr-FR" dirty="0">
                <a:sym typeface="Wingdings" panose="05000000000000000000" pitchFamily="2" charset="2"/>
              </a:rPr>
              <a:t>Le tout est très bien documenté, illustré</a:t>
            </a:r>
          </a:p>
        </p:txBody>
      </p:sp>
    </p:spTree>
    <p:extLst>
      <p:ext uri="{BB962C8B-B14F-4D97-AF65-F5344CB8AC3E}">
        <p14:creationId xmlns:p14="http://schemas.microsoft.com/office/powerpoint/2010/main" val="38198959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8BA5E-E3C7-4260-9ED6-4B0877623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DDD en pratique</a:t>
            </a:r>
            <a:br>
              <a:rPr lang="fr-FR" dirty="0">
                <a:sym typeface="Wingdings" panose="05000000000000000000" pitchFamily="2" charset="2"/>
              </a:rPr>
            </a:b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3DEA7-1677-44B0-AB0B-8F0E7EAD4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sym typeface="Wingdings" panose="05000000000000000000" pitchFamily="2" charset="2"/>
              </a:rPr>
              <a:t>Principales difficultés :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Accès aux vrais experts métier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Démarrer de la feuille blanche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Positionner le curseur entre démarrer maintenant et continuer à explorer le domaine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Nécessite compétences techniques élevées en conception logiciel, tests, </a:t>
            </a:r>
            <a:r>
              <a:rPr lang="fr-FR" dirty="0" err="1">
                <a:sym typeface="Wingdings" panose="05000000000000000000" pitchFamily="2" charset="2"/>
              </a:rPr>
              <a:t>refactoring</a:t>
            </a:r>
            <a:endParaRPr lang="fr-FR" dirty="0">
              <a:sym typeface="Wingdings" panose="05000000000000000000" pitchFamily="2" charset="2"/>
            </a:endParaRPr>
          </a:p>
          <a:p>
            <a:pPr marL="365760" lvl="1" indent="0">
              <a:buNone/>
            </a:pPr>
            <a:endParaRPr lang="fr-F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708312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361CD-A311-4BEB-9E00-515216DA4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ym typeface="Wingdings" panose="05000000000000000000" pitchFamily="2" charset="2"/>
              </a:rPr>
              <a:t>Sur les concepts vu ce soir et la vie d’un dev C#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9E1FA-B29F-4724-A280-784736BD2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Presque, tout ce qu’on a vu ce soir est faisable en C#</a:t>
            </a:r>
          </a:p>
          <a:p>
            <a:pPr lvl="1"/>
            <a:r>
              <a:rPr lang="fr-FR" b="1" dirty="0">
                <a:hlinkClick r:id="rId2"/>
              </a:rPr>
              <a:t>Le développeur </a:t>
            </a:r>
            <a:r>
              <a:rPr lang="fr-FR" b="1" dirty="0" err="1">
                <a:hlinkClick r:id="rId2"/>
              </a:rPr>
              <a:t>multi-paradigme</a:t>
            </a:r>
            <a:r>
              <a:rPr lang="fr-FR" b="1" dirty="0"/>
              <a:t>, Juin 2017</a:t>
            </a:r>
          </a:p>
          <a:p>
            <a:pPr lvl="1"/>
            <a:r>
              <a:rPr lang="fr-FR" b="1" dirty="0">
                <a:hlinkClick r:id="rId3"/>
              </a:rPr>
              <a:t>Programmation Fonctionnelle pour les développeurs Objet</a:t>
            </a:r>
            <a:r>
              <a:rPr lang="fr-FR" b="1" dirty="0"/>
              <a:t>, Avril 2018</a:t>
            </a:r>
          </a:p>
          <a:p>
            <a:pPr lvl="1"/>
            <a:r>
              <a:rPr lang="fr-FR" b="1" dirty="0">
                <a:hlinkClick r:id="rId4"/>
              </a:rPr>
              <a:t>Découverte de F#</a:t>
            </a:r>
            <a:r>
              <a:rPr lang="fr-FR" b="1" dirty="0"/>
              <a:t>, Mars 2019</a:t>
            </a:r>
          </a:p>
          <a:p>
            <a:pPr lvl="1"/>
            <a:endParaRPr lang="fr-FR" b="1" dirty="0"/>
          </a:p>
          <a:p>
            <a:r>
              <a:rPr lang="fr-FR" dirty="0"/>
              <a:t>Le pattern Matching est disponible depuis C# 8</a:t>
            </a:r>
          </a:p>
          <a:p>
            <a:r>
              <a:rPr lang="fr-FR" dirty="0"/>
              <a:t>Quelque points restent pénibles :</a:t>
            </a:r>
          </a:p>
          <a:p>
            <a:pPr lvl="1"/>
            <a:r>
              <a:rPr lang="fr-FR" dirty="0"/>
              <a:t>Manque le support des Record Types et des </a:t>
            </a:r>
            <a:r>
              <a:rPr lang="fr-FR" dirty="0" err="1"/>
              <a:t>Discriminated</a:t>
            </a:r>
            <a:r>
              <a:rPr lang="fr-FR" dirty="0"/>
              <a:t> Unions</a:t>
            </a:r>
          </a:p>
          <a:p>
            <a:pPr lvl="1"/>
            <a:r>
              <a:rPr lang="fr-FR" dirty="0"/>
              <a:t>Mais il y a espoir pour  C# 9  </a:t>
            </a:r>
            <a:r>
              <a:rPr lang="fr-FR" dirty="0">
                <a:hlinkClick r:id="rId5"/>
              </a:rPr>
              <a:t>https://github.com/dotnet/csharplang/milestone/15</a:t>
            </a:r>
            <a:endParaRPr lang="fr-FR" dirty="0"/>
          </a:p>
          <a:p>
            <a:pPr lvl="1"/>
            <a:r>
              <a:rPr lang="fr-FR" dirty="0" err="1"/>
              <a:t>Result</a:t>
            </a:r>
            <a:r>
              <a:rPr lang="fr-FR" dirty="0"/>
              <a:t> et Option son absents mais on peut le coder facilement</a:t>
            </a:r>
          </a:p>
          <a:p>
            <a:pPr lvl="1"/>
            <a:endParaRPr lang="fr-FR" dirty="0"/>
          </a:p>
          <a:p>
            <a:pPr lvl="1"/>
            <a:endParaRPr lang="fr-FR" b="1" dirty="0"/>
          </a:p>
          <a:p>
            <a:pPr lvl="1"/>
            <a:endParaRPr lang="fr-FR" b="1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75416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t with its mouth open&#10;&#10;Description automatically generated">
            <a:extLst>
              <a:ext uri="{FF2B5EF4-FFF2-40B4-BE49-F238E27FC236}">
                <a16:creationId xmlns:a16="http://schemas.microsoft.com/office/drawing/2014/main" id="{282B5F43-184B-4D14-B60A-30FA84E12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6" y="643466"/>
            <a:ext cx="557106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29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62E95-5C0F-4EC1-B8E7-AB48D553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 a déjà lu le livre ?</a:t>
            </a:r>
          </a:p>
        </p:txBody>
      </p:sp>
      <p:pic>
        <p:nvPicPr>
          <p:cNvPr id="5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C49712-2F5E-42E8-B0B4-0969E9E20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816" y="1916832"/>
            <a:ext cx="3558089" cy="427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13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62E95-5C0F-4EC1-B8E7-AB48D553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 est familier avec Domain Driven Design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101C0-BD4F-41CA-ACAF-99C680826D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7" t="8000" r="20429" b="8927"/>
          <a:stretch/>
        </p:blipFill>
        <p:spPr>
          <a:xfrm>
            <a:off x="4756796" y="2060848"/>
            <a:ext cx="2678408" cy="360890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6511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62E95-5C0F-4EC1-B8E7-AB48D553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Qui est familier avec la syntaxe F# ?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A7568ABB-8B86-4D27-B574-7F8C6AE49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2132856"/>
            <a:ext cx="3591514" cy="359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16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27283-8D49-495C-A867-64A960BBE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livre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50D6C-FD83-457F-8303-F9868B119B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Soutient l’idée que DDD + programmation fonctionnelle sont des bons moyens pour :</a:t>
            </a:r>
          </a:p>
          <a:p>
            <a:pPr lvl="1"/>
            <a:r>
              <a:rPr lang="fr-FR" dirty="0"/>
              <a:t>Augmenter la satisfaction client</a:t>
            </a:r>
          </a:p>
          <a:p>
            <a:pPr lvl="1"/>
            <a:r>
              <a:rPr lang="fr-FR" dirty="0"/>
              <a:t>Avoir de cycles de dev. rapides</a:t>
            </a:r>
          </a:p>
          <a:p>
            <a:pPr lvl="1"/>
            <a:r>
              <a:rPr lang="fr-FR" dirty="0"/>
              <a:t>Limiter les gaspillages (travail qui ne sert à rien)</a:t>
            </a:r>
          </a:p>
          <a:p>
            <a:r>
              <a:rPr lang="fr-FR" dirty="0"/>
              <a:t>Il est organisé en 3 parties</a:t>
            </a:r>
          </a:p>
          <a:p>
            <a:pPr lvl="1"/>
            <a:r>
              <a:rPr lang="fr-FR" dirty="0"/>
              <a:t>Comprendre le Domaine</a:t>
            </a:r>
          </a:p>
          <a:p>
            <a:pPr lvl="1"/>
            <a:r>
              <a:rPr lang="fr-FR" dirty="0"/>
              <a:t>Modéliser le Domaine</a:t>
            </a:r>
          </a:p>
          <a:p>
            <a:pPr lvl="1"/>
            <a:r>
              <a:rPr lang="fr-FR" dirty="0"/>
              <a:t>Implémentation du modèle</a:t>
            </a:r>
          </a:p>
          <a:p>
            <a:r>
              <a:rPr lang="fr-FR" dirty="0"/>
              <a:t>Un même exemple de domaine fonctionnel comme trame de fond :</a:t>
            </a:r>
          </a:p>
          <a:p>
            <a:pPr lvl="1"/>
            <a:r>
              <a:rPr lang="fr-FR" dirty="0"/>
              <a:t>Le livre va de la découverte du modèle jusqu’à son implémentation complète</a:t>
            </a:r>
          </a:p>
          <a:p>
            <a:pPr lvl="1"/>
            <a:r>
              <a:rPr lang="fr-FR" dirty="0"/>
              <a:t>Les exemples sont données en F#</a:t>
            </a:r>
          </a:p>
          <a:p>
            <a:pPr lvl="1"/>
            <a:endParaRPr lang="fr-FR" dirty="0"/>
          </a:p>
          <a:p>
            <a:pPr marL="365760" lvl="1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58926-51F0-4772-A38C-D0150A1DD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739952" cy="4270375"/>
          </a:xfrm>
        </p:spPr>
        <p:txBody>
          <a:bodyPr>
            <a:normAutofit fontScale="85000" lnSpcReduction="20000"/>
          </a:bodyPr>
          <a:lstStyle/>
          <a:p>
            <a:r>
              <a:rPr lang="fr-FR" b="1" dirty="0"/>
              <a:t>Connaitre DDD et F# ne sont pas un prérequis pour comprendre le livre.</a:t>
            </a:r>
            <a:endParaRPr lang="fr-FR" dirty="0"/>
          </a:p>
          <a:p>
            <a:pPr lvl="1"/>
            <a:r>
              <a:rPr lang="fr-FR" dirty="0"/>
              <a:t>Le livre introduit très bien les notions théoriques de base et avancées et l’auteur fait un travail de vulgarisation remarquable concernant les notions complexes.</a:t>
            </a:r>
          </a:p>
          <a:p>
            <a:pPr lvl="1"/>
            <a:r>
              <a:rPr lang="fr-FR" dirty="0"/>
              <a:t>Il est excellent pour les personnes qui veulent comprendre la prog. fonctionnelle pour les applications d’entreprise</a:t>
            </a:r>
          </a:p>
          <a:p>
            <a:endParaRPr lang="fr-FR" b="1" dirty="0"/>
          </a:p>
          <a:p>
            <a:r>
              <a:rPr lang="fr-FR" b="1" dirty="0"/>
              <a:t>Une certaine expérience en développement logiciel est nécessaire pour apprécier le livre.</a:t>
            </a:r>
          </a:p>
          <a:p>
            <a:endParaRPr lang="fr-FR" dirty="0"/>
          </a:p>
          <a:p>
            <a:r>
              <a:rPr lang="fr-FR" dirty="0"/>
              <a:t>Acheter le livre : </a:t>
            </a:r>
            <a:r>
              <a:rPr lang="fr-FR" dirty="0">
                <a:hlinkClick r:id="rId2"/>
              </a:rPr>
              <a:t>https://pragprog.com/news/domain-modeling-made-functional</a:t>
            </a:r>
            <a:endParaRPr lang="fr-FR" dirty="0"/>
          </a:p>
          <a:p>
            <a:endParaRPr lang="fr-FR" b="1" dirty="0"/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68022654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468775DC-C458-452B-B494-CBFA066AAFA0}" vid="{10EEBE7C-0769-4F35-B6EB-5940E3BEB5F4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098515-0C12-46CF-BC7C-69B4A13CD5FA}">
  <ds:schemaRefs>
    <ds:schemaRef ds:uri="http://schemas.microsoft.com/office/2006/documentManagement/types"/>
    <ds:schemaRef ds:uri="4873beb7-5857-4685-be1f-d57550cc96cc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1873</Words>
  <Application>Microsoft Office PowerPoint</Application>
  <PresentationFormat>Widescreen</PresentationFormat>
  <Paragraphs>325</Paragraphs>
  <Slides>59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Candara</vt:lpstr>
      <vt:lpstr>Consolas</vt:lpstr>
      <vt:lpstr>Wingdings 2</vt:lpstr>
      <vt:lpstr>Tech Computer 16x9</vt:lpstr>
      <vt:lpstr>Domain Driven Design Made Functional</vt:lpstr>
      <vt:lpstr>ionut.mihalcea@effective-labs.fr @imihalcea</vt:lpstr>
      <vt:lpstr>Effective Labs</vt:lpstr>
      <vt:lpstr>Références</vt:lpstr>
      <vt:lpstr>Le but de la session de ce soir</vt:lpstr>
      <vt:lpstr>Qui a déjà lu le livre ?</vt:lpstr>
      <vt:lpstr>Qui est familier avec Domain Driven Design ?</vt:lpstr>
      <vt:lpstr>Qui est familier avec la syntaxe F# ?</vt:lpstr>
      <vt:lpstr>Le livre</vt:lpstr>
      <vt:lpstr>L’auteur : Scott Wlaschin</vt:lpstr>
      <vt:lpstr>PowerPoint Presentation</vt:lpstr>
      <vt:lpstr>Domain Driven Design</vt:lpstr>
      <vt:lpstr>PowerPoint Presentation</vt:lpstr>
      <vt:lpstr>Pourquoi ?</vt:lpstr>
      <vt:lpstr>DDD question le métier du développeur</vt:lpstr>
      <vt:lpstr>Démarche</vt:lpstr>
      <vt:lpstr>Découverte du Domaine</vt:lpstr>
      <vt:lpstr>Identifier des sous domaines</vt:lpstr>
      <vt:lpstr>PowerPoint Presentation</vt:lpstr>
      <vt:lpstr>Commandes et Workflows</vt:lpstr>
      <vt:lpstr>Bounded Contexts  </vt:lpstr>
      <vt:lpstr>Compréhension du domaine</vt:lpstr>
      <vt:lpstr>Compréhension du domaine</vt:lpstr>
      <vt:lpstr>Dans la vraie vie</vt:lpstr>
      <vt:lpstr>PowerPoint Presentation</vt:lpstr>
      <vt:lpstr>Architecture logiciel</vt:lpstr>
      <vt:lpstr>Bounded Contexts: systèmes autonomes</vt:lpstr>
      <vt:lpstr>Bounded Contexts: systèmes autonomes</vt:lpstr>
      <vt:lpstr>Organisation</vt:lpstr>
      <vt:lpstr>Dépendances et opération d’IO</vt:lpstr>
      <vt:lpstr>PowerPoint Presentation</vt:lpstr>
      <vt:lpstr>Modélisation</vt:lpstr>
      <vt:lpstr>Changement de paradigme</vt:lpstr>
      <vt:lpstr>Cheat sheet F# (http://dungpa.github.io/fsharp-cheatsheet//)</vt:lpstr>
      <vt:lpstr>Cheat sheet F#</vt:lpstr>
      <vt:lpstr>Cheat sheet F#</vt:lpstr>
      <vt:lpstr>Types != Classes</vt:lpstr>
      <vt:lpstr>Types Composables</vt:lpstr>
      <vt:lpstr>Cheat sheet F# - Record Types</vt:lpstr>
      <vt:lpstr>Cheat sheet F# - Discriminated Unions Types</vt:lpstr>
      <vt:lpstr>Modéliser les erreurs et valeurs facultatives</vt:lpstr>
      <vt:lpstr>Concepts DDD</vt:lpstr>
      <vt:lpstr>Le pouvoir des types </vt:lpstr>
      <vt:lpstr>Capturer des règles métier avec le système de typage</vt:lpstr>
      <vt:lpstr>Capturer des règles métier avec le système de typage</vt:lpstr>
      <vt:lpstr>Modéliser un workflow comme un pipeline de transformations</vt:lpstr>
      <vt:lpstr>Modéliser un workflow comme un pipeline de transformations</vt:lpstr>
      <vt:lpstr>Machines à états</vt:lpstr>
      <vt:lpstr>Machines à états</vt:lpstr>
      <vt:lpstr>Implémentation</vt:lpstr>
      <vt:lpstr>PowerPoint Presentation</vt:lpstr>
      <vt:lpstr>Construire un programme « fonctionnel »</vt:lpstr>
      <vt:lpstr> Injection de dépendances</vt:lpstr>
      <vt:lpstr>Le code</vt:lpstr>
      <vt:lpstr>Conclusion</vt:lpstr>
      <vt:lpstr>Les autres choses intéressantes du livre </vt:lpstr>
      <vt:lpstr>DDD en pratique </vt:lpstr>
      <vt:lpstr>Sur les concepts vu ce soir et la vie d’un dev C#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Domain Driven Design Made Functional</dc:title>
  <dc:creator>Ionut Mihalcea</dc:creator>
  <cp:lastModifiedBy>Ionut Mihalcea</cp:lastModifiedBy>
  <cp:revision>58</cp:revision>
  <dcterms:created xsi:type="dcterms:W3CDTF">2020-01-19T17:57:03Z</dcterms:created>
  <dcterms:modified xsi:type="dcterms:W3CDTF">2020-01-20T16:20:31Z</dcterms:modified>
</cp:coreProperties>
</file>